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94" r:id="rId3"/>
    <p:sldId id="295" r:id="rId4"/>
    <p:sldId id="257" r:id="rId5"/>
    <p:sldId id="258" r:id="rId6"/>
    <p:sldId id="296" r:id="rId7"/>
    <p:sldId id="259" r:id="rId8"/>
    <p:sldId id="260" r:id="rId9"/>
    <p:sldId id="261" r:id="rId10"/>
    <p:sldId id="262" r:id="rId11"/>
    <p:sldId id="263" r:id="rId12"/>
    <p:sldId id="264" r:id="rId13"/>
    <p:sldId id="302" r:id="rId14"/>
    <p:sldId id="298" r:id="rId15"/>
    <p:sldId id="299" r:id="rId16"/>
    <p:sldId id="301" r:id="rId17"/>
    <p:sldId id="303" r:id="rId18"/>
    <p:sldId id="307" r:id="rId19"/>
    <p:sldId id="304" r:id="rId20"/>
    <p:sldId id="305" r:id="rId21"/>
    <p:sldId id="309" r:id="rId22"/>
    <p:sldId id="266" r:id="rId23"/>
    <p:sldId id="267" r:id="rId24"/>
    <p:sldId id="308" r:id="rId25"/>
    <p:sldId id="310" r:id="rId26"/>
    <p:sldId id="311" r:id="rId27"/>
    <p:sldId id="312" r:id="rId28"/>
    <p:sldId id="313" r:id="rId29"/>
    <p:sldId id="268" r:id="rId30"/>
    <p:sldId id="29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8F6C7-ABC5-4669-B8E2-DFE8122992B7}" type="datetimeFigureOut">
              <a:rPr lang="en-US" smtClean="0"/>
              <a:t>10/6/2018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C793D-035B-4A8A-B313-74C658382733}" type="slidenum">
              <a:rPr lang="en-US" smtClean="0"/>
              <a:t>‹#›</a:t>
            </a:fld>
            <a:endParaRPr lang="en-US"/>
          </a:p>
        </p:txBody>
      </p:sp>
    </p:spTree>
    <p:extLst>
      <p:ext uri="{BB962C8B-B14F-4D97-AF65-F5344CB8AC3E}">
        <p14:creationId xmlns:p14="http://schemas.microsoft.com/office/powerpoint/2010/main" val="406843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BF9FDC-8BC4-4E7D-9AD6-883AD2B76B0A}"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a:t>
            </a:fld>
            <a:endParaRPr lang="en-US"/>
          </a:p>
        </p:txBody>
      </p:sp>
    </p:spTree>
    <p:extLst>
      <p:ext uri="{BB962C8B-B14F-4D97-AF65-F5344CB8AC3E}">
        <p14:creationId xmlns:p14="http://schemas.microsoft.com/office/powerpoint/2010/main" val="67562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0FD25-83A6-42B0-AB3E-5C97C3E56080}"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a:t>
            </a:fld>
            <a:endParaRPr lang="en-US"/>
          </a:p>
        </p:txBody>
      </p:sp>
    </p:spTree>
    <p:extLst>
      <p:ext uri="{BB962C8B-B14F-4D97-AF65-F5344CB8AC3E}">
        <p14:creationId xmlns:p14="http://schemas.microsoft.com/office/powerpoint/2010/main" val="251540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0CB5C1-9931-4D22-BDA4-101503AACE1D}"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a:t>
            </a:fld>
            <a:endParaRPr lang="en-US"/>
          </a:p>
        </p:txBody>
      </p:sp>
    </p:spTree>
    <p:extLst>
      <p:ext uri="{BB962C8B-B14F-4D97-AF65-F5344CB8AC3E}">
        <p14:creationId xmlns:p14="http://schemas.microsoft.com/office/powerpoint/2010/main" val="337788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a:t>
            </a:fld>
            <a:endParaRPr lang="en-US"/>
          </a:p>
        </p:txBody>
      </p:sp>
    </p:spTree>
    <p:extLst>
      <p:ext uri="{BB962C8B-B14F-4D97-AF65-F5344CB8AC3E}">
        <p14:creationId xmlns:p14="http://schemas.microsoft.com/office/powerpoint/2010/main" val="331413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02703C0-9ECE-4218-A782-84E4A90C3060}"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a:t>
            </a:fld>
            <a:endParaRPr lang="en-US"/>
          </a:p>
        </p:txBody>
      </p:sp>
    </p:spTree>
    <p:extLst>
      <p:ext uri="{BB962C8B-B14F-4D97-AF65-F5344CB8AC3E}">
        <p14:creationId xmlns:p14="http://schemas.microsoft.com/office/powerpoint/2010/main" val="6921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0EA447-104F-4AFD-B79B-4F6BEFE36B08}" type="datetime1">
              <a:rPr lang="en-US" smtClean="0"/>
              <a:t>10/6/2018</a:t>
            </a:fld>
            <a:endParaRPr lang="en-US"/>
          </a:p>
        </p:txBody>
      </p:sp>
      <p:sp>
        <p:nvSpPr>
          <p:cNvPr id="6" name="Footer Placeholder 5"/>
          <p:cNvSpPr>
            <a:spLocks noGrp="1"/>
          </p:cNvSpPr>
          <p:nvPr>
            <p:ph type="ftr" sz="quarter" idx="11"/>
          </p:nvPr>
        </p:nvSpPr>
        <p:spPr/>
        <p:txBody>
          <a:bodyPr/>
          <a:lstStyle/>
          <a:p>
            <a:r>
              <a:rPr lang="en-US" smtClean="0"/>
              <a:t>@shimi10.11(7)</a:t>
            </a:r>
            <a:endParaRPr lang="en-US"/>
          </a:p>
        </p:txBody>
      </p:sp>
      <p:sp>
        <p:nvSpPr>
          <p:cNvPr id="7" name="Slide Number Placeholder 6"/>
          <p:cNvSpPr>
            <a:spLocks noGrp="1"/>
          </p:cNvSpPr>
          <p:nvPr>
            <p:ph type="sldNum" sz="quarter" idx="12"/>
          </p:nvPr>
        </p:nvSpPr>
        <p:spPr/>
        <p:txBody>
          <a:bodyPr/>
          <a:lstStyle/>
          <a:p>
            <a:fld id="{96D95DF1-AA91-4221-93CD-366F09A8F99A}" type="slidenum">
              <a:rPr lang="en-US" smtClean="0"/>
              <a:t>‹#›</a:t>
            </a:fld>
            <a:endParaRPr lang="en-US"/>
          </a:p>
        </p:txBody>
      </p:sp>
    </p:spTree>
    <p:extLst>
      <p:ext uri="{BB962C8B-B14F-4D97-AF65-F5344CB8AC3E}">
        <p14:creationId xmlns:p14="http://schemas.microsoft.com/office/powerpoint/2010/main" val="75847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C05D22-97A2-4B00-B7A6-E198A0243623}" type="datetime1">
              <a:rPr lang="en-US" smtClean="0"/>
              <a:t>10/6/2018</a:t>
            </a:fld>
            <a:endParaRPr lang="en-US"/>
          </a:p>
        </p:txBody>
      </p:sp>
      <p:sp>
        <p:nvSpPr>
          <p:cNvPr id="8" name="Footer Placeholder 7"/>
          <p:cNvSpPr>
            <a:spLocks noGrp="1"/>
          </p:cNvSpPr>
          <p:nvPr>
            <p:ph type="ftr" sz="quarter" idx="11"/>
          </p:nvPr>
        </p:nvSpPr>
        <p:spPr/>
        <p:txBody>
          <a:bodyPr/>
          <a:lstStyle/>
          <a:p>
            <a:r>
              <a:rPr lang="en-US" smtClean="0"/>
              <a:t>@shimi10.11(7)</a:t>
            </a:r>
            <a:endParaRPr lang="en-US"/>
          </a:p>
        </p:txBody>
      </p:sp>
      <p:sp>
        <p:nvSpPr>
          <p:cNvPr id="9" name="Slide Number Placeholder 8"/>
          <p:cNvSpPr>
            <a:spLocks noGrp="1"/>
          </p:cNvSpPr>
          <p:nvPr>
            <p:ph type="sldNum" sz="quarter" idx="12"/>
          </p:nvPr>
        </p:nvSpPr>
        <p:spPr/>
        <p:txBody>
          <a:bodyPr/>
          <a:lstStyle/>
          <a:p>
            <a:fld id="{96D95DF1-AA91-4221-93CD-366F09A8F99A}" type="slidenum">
              <a:rPr lang="en-US" smtClean="0"/>
              <a:t>‹#›</a:t>
            </a:fld>
            <a:endParaRPr lang="en-US"/>
          </a:p>
        </p:txBody>
      </p:sp>
    </p:spTree>
    <p:extLst>
      <p:ext uri="{BB962C8B-B14F-4D97-AF65-F5344CB8AC3E}">
        <p14:creationId xmlns:p14="http://schemas.microsoft.com/office/powerpoint/2010/main" val="319362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B95CAA-658C-4DFE-A69F-9A58F97AFC9A}" type="datetime1">
              <a:rPr lang="en-US" smtClean="0"/>
              <a:t>10/6/2018</a:t>
            </a:fld>
            <a:endParaRPr lang="en-US"/>
          </a:p>
        </p:txBody>
      </p:sp>
      <p:sp>
        <p:nvSpPr>
          <p:cNvPr id="4" name="Footer Placeholder 3"/>
          <p:cNvSpPr>
            <a:spLocks noGrp="1"/>
          </p:cNvSpPr>
          <p:nvPr>
            <p:ph type="ftr" sz="quarter" idx="11"/>
          </p:nvPr>
        </p:nvSpPr>
        <p:spPr/>
        <p:txBody>
          <a:bodyPr/>
          <a:lstStyle/>
          <a:p>
            <a:r>
              <a:rPr lang="en-US" smtClean="0"/>
              <a:t>@shimi10.11(7)</a:t>
            </a:r>
            <a:endParaRPr lang="en-US"/>
          </a:p>
        </p:txBody>
      </p:sp>
      <p:sp>
        <p:nvSpPr>
          <p:cNvPr id="5" name="Slide Number Placeholder 4"/>
          <p:cNvSpPr>
            <a:spLocks noGrp="1"/>
          </p:cNvSpPr>
          <p:nvPr>
            <p:ph type="sldNum" sz="quarter" idx="12"/>
          </p:nvPr>
        </p:nvSpPr>
        <p:spPr/>
        <p:txBody>
          <a:bodyPr/>
          <a:lstStyle/>
          <a:p>
            <a:fld id="{96D95DF1-AA91-4221-93CD-366F09A8F99A}" type="slidenum">
              <a:rPr lang="en-US" smtClean="0"/>
              <a:t>‹#›</a:t>
            </a:fld>
            <a:endParaRPr lang="en-US"/>
          </a:p>
        </p:txBody>
      </p:sp>
    </p:spTree>
    <p:extLst>
      <p:ext uri="{BB962C8B-B14F-4D97-AF65-F5344CB8AC3E}">
        <p14:creationId xmlns:p14="http://schemas.microsoft.com/office/powerpoint/2010/main" val="50178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90EE1-7942-46F0-B02C-D96641C55742}" type="datetime1">
              <a:rPr lang="en-US" smtClean="0"/>
              <a:t>10/6/2018</a:t>
            </a:fld>
            <a:endParaRPr lang="en-US"/>
          </a:p>
        </p:txBody>
      </p:sp>
      <p:sp>
        <p:nvSpPr>
          <p:cNvPr id="3" name="Footer Placeholder 2"/>
          <p:cNvSpPr>
            <a:spLocks noGrp="1"/>
          </p:cNvSpPr>
          <p:nvPr>
            <p:ph type="ftr" sz="quarter" idx="11"/>
          </p:nvPr>
        </p:nvSpPr>
        <p:spPr/>
        <p:txBody>
          <a:bodyPr/>
          <a:lstStyle/>
          <a:p>
            <a:r>
              <a:rPr lang="en-US" smtClean="0"/>
              <a:t>@shimi10.11(7)</a:t>
            </a:r>
            <a:endParaRPr lang="en-US"/>
          </a:p>
        </p:txBody>
      </p:sp>
      <p:sp>
        <p:nvSpPr>
          <p:cNvPr id="4" name="Slide Number Placeholder 3"/>
          <p:cNvSpPr>
            <a:spLocks noGrp="1"/>
          </p:cNvSpPr>
          <p:nvPr>
            <p:ph type="sldNum" sz="quarter" idx="12"/>
          </p:nvPr>
        </p:nvSpPr>
        <p:spPr/>
        <p:txBody>
          <a:bodyPr/>
          <a:lstStyle/>
          <a:p>
            <a:fld id="{96D95DF1-AA91-4221-93CD-366F09A8F99A}" type="slidenum">
              <a:rPr lang="en-US" smtClean="0"/>
              <a:t>‹#›</a:t>
            </a:fld>
            <a:endParaRPr lang="en-US"/>
          </a:p>
        </p:txBody>
      </p:sp>
    </p:spTree>
    <p:extLst>
      <p:ext uri="{BB962C8B-B14F-4D97-AF65-F5344CB8AC3E}">
        <p14:creationId xmlns:p14="http://schemas.microsoft.com/office/powerpoint/2010/main" val="1201699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95BFD7-AF25-4DF4-9A27-91813731DBA9}" type="datetime1">
              <a:rPr lang="en-US" smtClean="0"/>
              <a:t>10/6/2018</a:t>
            </a:fld>
            <a:endParaRPr lang="en-US"/>
          </a:p>
        </p:txBody>
      </p:sp>
      <p:sp>
        <p:nvSpPr>
          <p:cNvPr id="6" name="Footer Placeholder 5"/>
          <p:cNvSpPr>
            <a:spLocks noGrp="1"/>
          </p:cNvSpPr>
          <p:nvPr>
            <p:ph type="ftr" sz="quarter" idx="11"/>
          </p:nvPr>
        </p:nvSpPr>
        <p:spPr/>
        <p:txBody>
          <a:bodyPr/>
          <a:lstStyle/>
          <a:p>
            <a:r>
              <a:rPr lang="en-US" smtClean="0"/>
              <a:t>@shimi10.11(7)</a:t>
            </a:r>
            <a:endParaRPr lang="en-US"/>
          </a:p>
        </p:txBody>
      </p:sp>
      <p:sp>
        <p:nvSpPr>
          <p:cNvPr id="7" name="Slide Number Placeholder 6"/>
          <p:cNvSpPr>
            <a:spLocks noGrp="1"/>
          </p:cNvSpPr>
          <p:nvPr>
            <p:ph type="sldNum" sz="quarter" idx="12"/>
          </p:nvPr>
        </p:nvSpPr>
        <p:spPr/>
        <p:txBody>
          <a:bodyPr/>
          <a:lstStyle/>
          <a:p>
            <a:fld id="{96D95DF1-AA91-4221-93CD-366F09A8F99A}" type="slidenum">
              <a:rPr lang="en-US" smtClean="0"/>
              <a:t>‹#›</a:t>
            </a:fld>
            <a:endParaRPr lang="en-US"/>
          </a:p>
        </p:txBody>
      </p:sp>
    </p:spTree>
    <p:extLst>
      <p:ext uri="{BB962C8B-B14F-4D97-AF65-F5344CB8AC3E}">
        <p14:creationId xmlns:p14="http://schemas.microsoft.com/office/powerpoint/2010/main" val="226148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27C699-A30A-4A64-AC71-9FC6FF7F1E5D}" type="datetime1">
              <a:rPr lang="en-US" smtClean="0"/>
              <a:t>10/6/2018</a:t>
            </a:fld>
            <a:endParaRPr lang="en-US"/>
          </a:p>
        </p:txBody>
      </p:sp>
      <p:sp>
        <p:nvSpPr>
          <p:cNvPr id="6" name="Footer Placeholder 5"/>
          <p:cNvSpPr>
            <a:spLocks noGrp="1"/>
          </p:cNvSpPr>
          <p:nvPr>
            <p:ph type="ftr" sz="quarter" idx="11"/>
          </p:nvPr>
        </p:nvSpPr>
        <p:spPr/>
        <p:txBody>
          <a:bodyPr/>
          <a:lstStyle/>
          <a:p>
            <a:r>
              <a:rPr lang="en-US" smtClean="0"/>
              <a:t>@shimi10.11(7)</a:t>
            </a:r>
            <a:endParaRPr lang="en-US"/>
          </a:p>
        </p:txBody>
      </p:sp>
      <p:sp>
        <p:nvSpPr>
          <p:cNvPr id="7" name="Slide Number Placeholder 6"/>
          <p:cNvSpPr>
            <a:spLocks noGrp="1"/>
          </p:cNvSpPr>
          <p:nvPr>
            <p:ph type="sldNum" sz="quarter" idx="12"/>
          </p:nvPr>
        </p:nvSpPr>
        <p:spPr/>
        <p:txBody>
          <a:bodyPr/>
          <a:lstStyle/>
          <a:p>
            <a:fld id="{96D95DF1-AA91-4221-93CD-366F09A8F99A}" type="slidenum">
              <a:rPr lang="en-US" smtClean="0"/>
              <a:t>‹#›</a:t>
            </a:fld>
            <a:endParaRPr lang="en-US"/>
          </a:p>
        </p:txBody>
      </p:sp>
    </p:spTree>
    <p:extLst>
      <p:ext uri="{BB962C8B-B14F-4D97-AF65-F5344CB8AC3E}">
        <p14:creationId xmlns:p14="http://schemas.microsoft.com/office/powerpoint/2010/main" val="93535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FEB6D-B5BE-43B8-888C-C322DD480148}" type="datetime1">
              <a:rPr lang="en-US" smtClean="0"/>
              <a:t>10/6/2018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@shimi10.11(7)</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95DF1-AA91-4221-93CD-366F09A8F99A}" type="slidenum">
              <a:rPr lang="en-US" smtClean="0"/>
              <a:t>‹#›</a:t>
            </a:fld>
            <a:endParaRPr lang="en-US"/>
          </a:p>
        </p:txBody>
      </p:sp>
    </p:spTree>
    <p:extLst>
      <p:ext uri="{BB962C8B-B14F-4D97-AF65-F5344CB8AC3E}">
        <p14:creationId xmlns:p14="http://schemas.microsoft.com/office/powerpoint/2010/main" val="2835264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a.wikipedia.org/wiki/%D8%A8%D8%B1%D9%86%D8%A7%D9%85%D9%87_%D9%87%D8%B3%D8%AA%D9%87%E2%80%8C%D8%A7%DB%8C_%D8%A7%DB%8C%D8%B1%D8%A7%D9%86" TargetMode="External"/><Relationship Id="rId7" Type="http://schemas.openxmlformats.org/officeDocument/2006/relationships/hyperlink" Target="https://fa.wikipedia.org/wiki/%D8%A8%D8%AA%D9%86%E2%80%8C%D8%A2%D8%B1%D9%85%D9%87"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https://fa.wikipedia.org/wiki/%D8%A7%D8%B3%D8%AA%D8%A7%D9%86_%D8%A7%D8%B5%D9%81%D9%87%D8%A7%D9%86" TargetMode="External"/><Relationship Id="rId5" Type="http://schemas.openxmlformats.org/officeDocument/2006/relationships/hyperlink" Target="https://fa.wikipedia.org/wiki/%D9%86%D8%B7%D9%86%D8%B2" TargetMode="External"/><Relationship Id="rId4" Type="http://schemas.openxmlformats.org/officeDocument/2006/relationships/hyperlink" Target="https://fa.wikipedia.org/wiki/%D8%BA%D9%86%DB%8C%E2%80%8C%D8%B3%D8%A7%D8%B2%DB%8C_%D8%A7%D9%88%D8%B1%D8%A7%D9%86%DB%8C%D9%88%D9%8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52457" y="931817"/>
            <a:ext cx="184731" cy="369332"/>
          </a:xfrm>
          <a:prstGeom prst="rect">
            <a:avLst/>
          </a:prstGeom>
          <a:noFill/>
        </p:spPr>
        <p:txBody>
          <a:bodyPr wrap="none" rtlCol="0">
            <a:spAutoFit/>
          </a:bodyPr>
          <a:lstStyle/>
          <a:p>
            <a:endParaRPr lang="en-US" dirty="0"/>
          </a:p>
        </p:txBody>
      </p:sp>
      <p:sp>
        <p:nvSpPr>
          <p:cNvPr id="5" name="Date Placeholder 4"/>
          <p:cNvSpPr>
            <a:spLocks noGrp="1"/>
          </p:cNvSpPr>
          <p:nvPr>
            <p:ph type="dt" sz="half" idx="10"/>
          </p:nvPr>
        </p:nvSpPr>
        <p:spPr/>
        <p:txBody>
          <a:bodyPr/>
          <a:lstStyle/>
          <a:p>
            <a:fld id="{CB065EDB-C57D-4856-BD8B-696CD6100CF9}" type="datetime1">
              <a:rPr lang="en-US" smtClean="0"/>
              <a:t>10/6/2018</a:t>
            </a:fld>
            <a:endParaRPr lang="en-US"/>
          </a:p>
        </p:txBody>
      </p:sp>
      <p:sp>
        <p:nvSpPr>
          <p:cNvPr id="6" name="Footer Placeholder 5"/>
          <p:cNvSpPr>
            <a:spLocks noGrp="1"/>
          </p:cNvSpPr>
          <p:nvPr>
            <p:ph type="ftr" sz="quarter" idx="11"/>
          </p:nvPr>
        </p:nvSpPr>
        <p:spPr/>
        <p:txBody>
          <a:bodyPr/>
          <a:lstStyle/>
          <a:p>
            <a:r>
              <a:rPr lang="en-US" smtClean="0"/>
              <a:t>@shimi10.11(7)</a:t>
            </a:r>
            <a:endParaRPr lang="en-US"/>
          </a:p>
        </p:txBody>
      </p:sp>
      <p:sp>
        <p:nvSpPr>
          <p:cNvPr id="7" name="Slide Number Placeholder 6"/>
          <p:cNvSpPr>
            <a:spLocks noGrp="1"/>
          </p:cNvSpPr>
          <p:nvPr>
            <p:ph type="sldNum" sz="quarter" idx="12"/>
          </p:nvPr>
        </p:nvSpPr>
        <p:spPr/>
        <p:txBody>
          <a:bodyPr/>
          <a:lstStyle/>
          <a:p>
            <a:fld id="{96D95DF1-AA91-4221-93CD-366F09A8F99A}" type="slidenum">
              <a:rPr lang="en-US" smtClean="0"/>
              <a:t>1</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042" y="60960"/>
            <a:ext cx="2441938" cy="805652"/>
          </a:xfrm>
          <a:prstGeom prst="rect">
            <a:avLst/>
          </a:prstGeom>
        </p:spPr>
      </p:pic>
      <p:sp>
        <p:nvSpPr>
          <p:cNvPr id="10" name="TextBox 9"/>
          <p:cNvSpPr txBox="1"/>
          <p:nvPr/>
        </p:nvSpPr>
        <p:spPr>
          <a:xfrm>
            <a:off x="2209800" y="2006655"/>
            <a:ext cx="7579724" cy="3908762"/>
          </a:xfrm>
          <a:prstGeom prst="rect">
            <a:avLst/>
          </a:prstGeom>
          <a:noFill/>
        </p:spPr>
        <p:txBody>
          <a:bodyPr wrap="square" rtlCol="0">
            <a:spAutoFit/>
          </a:bodyPr>
          <a:lstStyle/>
          <a:p>
            <a:pPr algn="ctr"/>
            <a:r>
              <a:rPr lang="fa-IR" sz="8000" b="1" dirty="0" smtClean="0">
                <a:solidFill>
                  <a:srgbClr val="00B050"/>
                </a:solidFill>
                <a:cs typeface="2  Kamran Outline" panose="00000400000000000000" pitchFamily="2" charset="-78"/>
              </a:rPr>
              <a:t>شیمی هفتم</a:t>
            </a:r>
            <a:endParaRPr lang="en-US" sz="8000" b="1" dirty="0" smtClean="0">
              <a:solidFill>
                <a:srgbClr val="00B050"/>
              </a:solidFill>
              <a:cs typeface="2  Kamran Outline" panose="00000400000000000000" pitchFamily="2" charset="-78"/>
            </a:endParaRPr>
          </a:p>
          <a:p>
            <a:pPr algn="ctr"/>
            <a:endParaRPr lang="fa-IR" sz="8000" b="1" dirty="0" smtClean="0">
              <a:solidFill>
                <a:srgbClr val="00B050"/>
              </a:solidFill>
              <a:cs typeface="2  Kamran Outline" panose="00000400000000000000" pitchFamily="2" charset="-78"/>
            </a:endParaRPr>
          </a:p>
          <a:p>
            <a:pPr algn="ctr"/>
            <a:r>
              <a:rPr lang="fa-IR" sz="4400" b="1" dirty="0" smtClean="0">
                <a:cs typeface="2  Kamran Outline" panose="00000400000000000000" pitchFamily="2" charset="-78"/>
              </a:rPr>
              <a:t>مهندس حبیب کلانتری</a:t>
            </a:r>
          </a:p>
          <a:p>
            <a:pPr algn="ctr"/>
            <a:r>
              <a:rPr lang="fa-IR" sz="4400" b="1" dirty="0" smtClean="0">
                <a:cs typeface="2  Kamran Outline" panose="00000400000000000000" pitchFamily="2" charset="-78"/>
              </a:rPr>
              <a:t> </a:t>
            </a:r>
            <a:r>
              <a:rPr lang="en-US" sz="4000" dirty="0" smtClean="0">
                <a:latin typeface="Arial Rounded MT Bold" panose="020F0704030504030204" pitchFamily="34" charset="0"/>
                <a:cs typeface="B Arshia" panose="00000400000000000000" pitchFamily="2" charset="-78"/>
              </a:rPr>
              <a:t>@shimi10.11(7)</a:t>
            </a:r>
            <a:endParaRPr lang="en-US" sz="4000" dirty="0">
              <a:latin typeface="Arial Rounded MT Bold" panose="020F0704030504030204" pitchFamily="34" charset="0"/>
              <a:cs typeface="B Arshia"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1700" y="31704"/>
            <a:ext cx="2400300" cy="18002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45" y="31704"/>
            <a:ext cx="2400300" cy="1800225"/>
          </a:xfrm>
          <a:prstGeom prst="rect">
            <a:avLst/>
          </a:prstGeom>
        </p:spPr>
      </p:pic>
    </p:spTree>
    <p:extLst>
      <p:ext uri="{BB962C8B-B14F-4D97-AF65-F5344CB8AC3E}">
        <p14:creationId xmlns:p14="http://schemas.microsoft.com/office/powerpoint/2010/main" val="4259181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10</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sp>
        <p:nvSpPr>
          <p:cNvPr id="8" name="Rectangle 7"/>
          <p:cNvSpPr/>
          <p:nvPr/>
        </p:nvSpPr>
        <p:spPr>
          <a:xfrm>
            <a:off x="5252402" y="40947"/>
            <a:ext cx="2068195" cy="369332"/>
          </a:xfrm>
          <a:prstGeom prst="rect">
            <a:avLst/>
          </a:prstGeom>
        </p:spPr>
        <p:txBody>
          <a:bodyPr wrap="none">
            <a:spAutoFit/>
          </a:bodyPr>
          <a:lstStyle/>
          <a:p>
            <a:pPr algn="ctr"/>
            <a:r>
              <a:rPr lang="fa-IR" dirty="0">
                <a:solidFill>
                  <a:srgbClr val="00B0F0"/>
                </a:solidFill>
                <a:effectLst>
                  <a:outerShdw blurRad="38100" dist="38100" dir="2700000" algn="tl">
                    <a:srgbClr val="000000">
                      <a:alpha val="43137"/>
                    </a:srgbClr>
                  </a:outerShdw>
                </a:effectLst>
                <a:cs typeface="B Titr" panose="00000700000000000000" pitchFamily="2" charset="-78"/>
              </a:rPr>
              <a:t>فصل اول : تجربه و تفکر</a:t>
            </a:r>
            <a:endParaRPr lang="en-US" dirty="0">
              <a:solidFill>
                <a:srgbClr val="00B0F0"/>
              </a:solidFill>
              <a:effectLst>
                <a:outerShdw blurRad="38100" dist="38100" dir="2700000" algn="tl">
                  <a:srgbClr val="000000">
                    <a:alpha val="43137"/>
                  </a:srgbClr>
                </a:outerShdw>
              </a:effectLst>
              <a:cs typeface="B Titr" panose="00000700000000000000" pitchFamily="2" charset="-78"/>
            </a:endParaRPr>
          </a:p>
        </p:txBody>
      </p:sp>
      <p:sp>
        <p:nvSpPr>
          <p:cNvPr id="3" name="TextBox 2"/>
          <p:cNvSpPr txBox="1"/>
          <p:nvPr/>
        </p:nvSpPr>
        <p:spPr>
          <a:xfrm>
            <a:off x="457200" y="828675"/>
            <a:ext cx="11598077" cy="1938992"/>
          </a:xfrm>
          <a:prstGeom prst="rect">
            <a:avLst/>
          </a:prstGeom>
          <a:noFill/>
        </p:spPr>
        <p:txBody>
          <a:bodyPr wrap="square" rtlCol="0">
            <a:spAutoFit/>
          </a:bodyPr>
          <a:lstStyle/>
          <a:p>
            <a:pPr algn="ctr"/>
            <a:r>
              <a:rPr lang="fa-IR" sz="3600" dirty="0" smtClean="0">
                <a:solidFill>
                  <a:srgbClr val="FF0000"/>
                </a:solidFill>
                <a:cs typeface="B Titr" panose="00000700000000000000" pitchFamily="2" charset="-78"/>
              </a:rPr>
              <a:t>علوم</a:t>
            </a:r>
            <a:r>
              <a:rPr lang="fa-IR" sz="2400" dirty="0" smtClean="0">
                <a:cs typeface="B Titr" panose="00000700000000000000" pitchFamily="2" charset="-78"/>
              </a:rPr>
              <a:t> </a:t>
            </a:r>
            <a:r>
              <a:rPr lang="fa-IR" sz="2800" dirty="0" smtClean="0">
                <a:solidFill>
                  <a:srgbClr val="0070C0"/>
                </a:solidFill>
                <a:cs typeface="B Titr" panose="00000700000000000000" pitchFamily="2" charset="-78"/>
              </a:rPr>
              <a:t>: </a:t>
            </a:r>
            <a:endParaRPr lang="en-US" sz="2800" dirty="0" smtClean="0">
              <a:solidFill>
                <a:srgbClr val="0070C0"/>
              </a:solidFill>
              <a:cs typeface="B Titr" panose="00000700000000000000" pitchFamily="2" charset="-78"/>
            </a:endParaRPr>
          </a:p>
          <a:p>
            <a:pPr algn="ctr"/>
            <a:r>
              <a:rPr lang="fa-IR" sz="2800" dirty="0" smtClean="0">
                <a:solidFill>
                  <a:srgbClr val="0070C0"/>
                </a:solidFill>
                <a:cs typeface="B Titr" panose="00000700000000000000" pitchFamily="2" charset="-78"/>
              </a:rPr>
              <a:t>مجموعه ی دانش بشر، پیرامون طبیعت و پدیده های مربوط به آن است و ما را به درک بهتر دنیایی که در آن زندگی می کنیم،</a:t>
            </a:r>
          </a:p>
          <a:p>
            <a:pPr algn="ctr"/>
            <a:r>
              <a:rPr lang="fa-IR" sz="2800" dirty="0" smtClean="0">
                <a:solidFill>
                  <a:srgbClr val="0070C0"/>
                </a:solidFill>
                <a:cs typeface="B Titr" panose="00000700000000000000" pitchFamily="2" charset="-78"/>
              </a:rPr>
              <a:t>کمک می کند و توان پیش بینی ما را نسبت به پدیده ها افزایش می دهد</a:t>
            </a:r>
            <a:endParaRPr lang="en-US" sz="2800" dirty="0">
              <a:solidFill>
                <a:srgbClr val="0070C0"/>
              </a:solidFill>
              <a:cs typeface="B Titr" panose="00000700000000000000" pitchFamily="2" charset="-78"/>
            </a:endParaRPr>
          </a:p>
        </p:txBody>
      </p:sp>
      <p:sp>
        <p:nvSpPr>
          <p:cNvPr id="9" name="TextBox 8"/>
          <p:cNvSpPr txBox="1"/>
          <p:nvPr/>
        </p:nvSpPr>
        <p:spPr>
          <a:xfrm>
            <a:off x="293770" y="3561735"/>
            <a:ext cx="11870557" cy="584775"/>
          </a:xfrm>
          <a:prstGeom prst="rect">
            <a:avLst/>
          </a:prstGeom>
          <a:noFill/>
        </p:spPr>
        <p:txBody>
          <a:bodyPr wrap="none" rtlCol="0">
            <a:spAutoFit/>
          </a:bodyPr>
          <a:lstStyle/>
          <a:p>
            <a:r>
              <a:rPr lang="fa-IR" sz="2800" dirty="0" smtClean="0">
                <a:solidFill>
                  <a:srgbClr val="00B050"/>
                </a:solidFill>
                <a:effectLst>
                  <a:outerShdw blurRad="38100" dist="38100" dir="2700000" algn="tl">
                    <a:srgbClr val="000000">
                      <a:alpha val="43137"/>
                    </a:srgbClr>
                  </a:outerShdw>
                </a:effectLst>
                <a:cs typeface="B Titr" panose="00000700000000000000" pitchFamily="2" charset="-78"/>
              </a:rPr>
              <a:t>*** علم،</a:t>
            </a:r>
            <a:r>
              <a:rPr lang="fa-IR" sz="3200" dirty="0" smtClean="0">
                <a:solidFill>
                  <a:srgbClr val="FF0000"/>
                </a:solidFill>
                <a:effectLst>
                  <a:outerShdw blurRad="38100" dist="38100" dir="2700000" algn="tl">
                    <a:srgbClr val="000000">
                      <a:alpha val="43137"/>
                    </a:srgbClr>
                  </a:outerShdw>
                </a:effectLst>
                <a:cs typeface="B Titr" panose="00000700000000000000" pitchFamily="2" charset="-78"/>
              </a:rPr>
              <a:t>مطالعه طبیعت </a:t>
            </a:r>
            <a:r>
              <a:rPr lang="fa-IR" sz="2800" dirty="0" smtClean="0">
                <a:solidFill>
                  <a:srgbClr val="00B050"/>
                </a:solidFill>
                <a:effectLst>
                  <a:outerShdw blurRad="38100" dist="38100" dir="2700000" algn="tl">
                    <a:srgbClr val="000000">
                      <a:alpha val="43137"/>
                    </a:srgbClr>
                  </a:outerShdw>
                </a:effectLst>
                <a:cs typeface="B Titr" panose="00000700000000000000" pitchFamily="2" charset="-78"/>
              </a:rPr>
              <a:t>و چراغ راه بشر برای دست یابی به پاسخ پرسش های اوست***</a:t>
            </a:r>
            <a:endParaRPr lang="en-US" sz="2800" dirty="0">
              <a:solidFill>
                <a:srgbClr val="00B050"/>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89795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11</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sp>
        <p:nvSpPr>
          <p:cNvPr id="8" name="Rectangle 7"/>
          <p:cNvSpPr/>
          <p:nvPr/>
        </p:nvSpPr>
        <p:spPr>
          <a:xfrm>
            <a:off x="5252402" y="40947"/>
            <a:ext cx="2068195" cy="369332"/>
          </a:xfrm>
          <a:prstGeom prst="rect">
            <a:avLst/>
          </a:prstGeom>
        </p:spPr>
        <p:txBody>
          <a:bodyPr wrap="none">
            <a:spAutoFit/>
          </a:bodyPr>
          <a:lstStyle/>
          <a:p>
            <a:pPr algn="ctr"/>
            <a:r>
              <a:rPr lang="fa-IR" dirty="0">
                <a:solidFill>
                  <a:srgbClr val="00B0F0"/>
                </a:solidFill>
                <a:effectLst>
                  <a:outerShdw blurRad="38100" dist="38100" dir="2700000" algn="tl">
                    <a:srgbClr val="000000">
                      <a:alpha val="43137"/>
                    </a:srgbClr>
                  </a:outerShdw>
                </a:effectLst>
                <a:cs typeface="B Titr" panose="00000700000000000000" pitchFamily="2" charset="-78"/>
              </a:rPr>
              <a:t>فصل اول : تجربه و تفکر</a:t>
            </a:r>
            <a:endParaRPr lang="en-US" dirty="0">
              <a:solidFill>
                <a:srgbClr val="00B0F0"/>
              </a:solidFill>
              <a:effectLst>
                <a:outerShdw blurRad="38100" dist="38100" dir="2700000" algn="tl">
                  <a:srgbClr val="000000">
                    <a:alpha val="43137"/>
                  </a:srgbClr>
                </a:outerShdw>
              </a:effectLst>
              <a:cs typeface="B Titr" panose="00000700000000000000" pitchFamily="2" charset="-78"/>
            </a:endParaRPr>
          </a:p>
        </p:txBody>
      </p:sp>
      <p:sp>
        <p:nvSpPr>
          <p:cNvPr id="3" name="Rectangle 2"/>
          <p:cNvSpPr/>
          <p:nvPr/>
        </p:nvSpPr>
        <p:spPr>
          <a:xfrm>
            <a:off x="133350" y="564773"/>
            <a:ext cx="11772900" cy="1077218"/>
          </a:xfrm>
          <a:prstGeom prst="rect">
            <a:avLst/>
          </a:prstGeom>
        </p:spPr>
        <p:txBody>
          <a:bodyPr wrap="square">
            <a:spAutoFit/>
          </a:bodyPr>
          <a:lstStyle/>
          <a:p>
            <a:pPr algn="r" rtl="1"/>
            <a:r>
              <a:rPr lang="fa-IR" altLang="en-US" sz="2400" b="1" dirty="0">
                <a:solidFill>
                  <a:srgbClr val="0070C0"/>
                </a:solidFill>
                <a:effectLst>
                  <a:outerShdw blurRad="38100" dist="38100" dir="2700000" algn="tl">
                    <a:srgbClr val="000000">
                      <a:alpha val="43137"/>
                    </a:srgbClr>
                  </a:outerShdw>
                </a:effectLst>
                <a:ea typeface="Majalla UI"/>
                <a:cs typeface="B Titr" panose="00000700000000000000" pitchFamily="2" charset="-78"/>
              </a:rPr>
              <a:t>یکی از ویژگی های انسان کنجکاوی است که از دوران کودکی تا پایان</a:t>
            </a:r>
            <a:r>
              <a:rPr lang="fa-IR" altLang="en-US" sz="2400" dirty="0">
                <a:effectLst>
                  <a:outerShdw blurRad="38100" dist="38100" dir="2700000" algn="tl">
                    <a:srgbClr val="000000">
                      <a:alpha val="43137"/>
                    </a:srgbClr>
                  </a:outerShdw>
                </a:effectLst>
                <a:ea typeface="Majalla UI"/>
                <a:cs typeface="B Titr" panose="00000700000000000000" pitchFamily="2" charset="-78"/>
              </a:rPr>
              <a:t> </a:t>
            </a:r>
            <a:r>
              <a:rPr lang="fa-IR" altLang="en-US" sz="3200" dirty="0">
                <a:solidFill>
                  <a:srgbClr val="7030A0"/>
                </a:solidFill>
                <a:effectLst>
                  <a:outerShdw blurRad="38100" dist="38100" dir="2700000" algn="tl">
                    <a:srgbClr val="000000">
                      <a:alpha val="43137"/>
                    </a:srgbClr>
                  </a:outerShdw>
                </a:effectLst>
                <a:ea typeface="Majalla UI"/>
                <a:cs typeface="B Titr" panose="00000700000000000000" pitchFamily="2" charset="-78"/>
              </a:rPr>
              <a:t>عمر اورا به دانستن وکشف دانش سوق می دهد</a:t>
            </a:r>
            <a:endParaRPr lang="en-US" altLang="en-US" sz="3200" dirty="0">
              <a:solidFill>
                <a:srgbClr val="7030A0"/>
              </a:solidFill>
              <a:effectLst>
                <a:outerShdw blurRad="38100" dist="38100" dir="2700000" algn="tl">
                  <a:srgbClr val="000000">
                    <a:alpha val="43137"/>
                  </a:srgbClr>
                </a:outerShdw>
              </a:effectLst>
              <a:ea typeface="Majalla UI"/>
              <a:cs typeface="B Titr" panose="00000700000000000000" pitchFamily="2" charset="-78"/>
            </a:endParaRPr>
          </a:p>
        </p:txBody>
      </p:sp>
      <p:sp>
        <p:nvSpPr>
          <p:cNvPr id="9" name="Title 2"/>
          <p:cNvSpPr>
            <a:spLocks noGrp="1"/>
          </p:cNvSpPr>
          <p:nvPr>
            <p:ph type="title"/>
          </p:nvPr>
        </p:nvSpPr>
        <p:spPr>
          <a:xfrm>
            <a:off x="0" y="1806654"/>
            <a:ext cx="9906000" cy="765691"/>
          </a:xfrm>
        </p:spPr>
        <p:txBody>
          <a:bodyPr>
            <a:normAutofit/>
          </a:bodyPr>
          <a:lstStyle/>
          <a:p>
            <a:pPr algn="r" rtl="1" fontAlgn="auto">
              <a:spcAft>
                <a:spcPts val="0"/>
              </a:spcAft>
              <a:defRPr/>
            </a:pPr>
            <a:r>
              <a:rPr lang="fa-IR" sz="3200" dirty="0" smtClean="0">
                <a:effectLst>
                  <a:outerShdw blurRad="38100" dist="38100" dir="2700000" algn="tl">
                    <a:srgbClr val="000000">
                      <a:alpha val="43137"/>
                    </a:srgbClr>
                  </a:outerShdw>
                </a:effectLst>
                <a:cs typeface="B Titr" panose="00000700000000000000" pitchFamily="2" charset="-78"/>
              </a:rPr>
              <a:t>باتوجه به شکل دانش آموزان درحال چه مهارت یادگیری هستند؟</a:t>
            </a:r>
            <a:endParaRPr lang="en-US" sz="3200" dirty="0">
              <a:effectLst>
                <a:outerShdw blurRad="38100" dist="38100" dir="2700000" algn="tl">
                  <a:srgbClr val="000000">
                    <a:alpha val="43137"/>
                  </a:srgbClr>
                </a:outerShdw>
              </a:effectLst>
              <a:cs typeface="B Titr" panose="00000700000000000000" pitchFamily="2" charset="-78"/>
            </a:endParaRPr>
          </a:p>
        </p:txBody>
      </p:sp>
      <p:pic>
        <p:nvPicPr>
          <p:cNvPr id="10" name="Picture 3" descr="C:\Users\asus\Desktop\1\001-050-C104 (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597" y="2572345"/>
            <a:ext cx="3550529"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asus\Desktop\1\001-050-C104 (01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85669" y="2572345"/>
            <a:ext cx="3967331" cy="4034830"/>
          </a:xfrm>
          <a:noFill/>
        </p:spPr>
      </p:pic>
    </p:spTree>
    <p:extLst>
      <p:ext uri="{BB962C8B-B14F-4D97-AF65-F5344CB8AC3E}">
        <p14:creationId xmlns:p14="http://schemas.microsoft.com/office/powerpoint/2010/main" val="399357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12</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sp>
        <p:nvSpPr>
          <p:cNvPr id="8" name="TextBox 7"/>
          <p:cNvSpPr txBox="1"/>
          <p:nvPr/>
        </p:nvSpPr>
        <p:spPr>
          <a:xfrm>
            <a:off x="4652120" y="200055"/>
            <a:ext cx="3501280" cy="523220"/>
          </a:xfrm>
          <a:prstGeom prst="rect">
            <a:avLst/>
          </a:prstGeom>
          <a:noFill/>
        </p:spPr>
        <p:txBody>
          <a:bodyPr wrap="none" rtlCol="0">
            <a:spAutoFit/>
          </a:bodyPr>
          <a:lstStyle/>
          <a:p>
            <a:r>
              <a:rPr lang="fa-IR" sz="2800" dirty="0" smtClean="0">
                <a:effectLst>
                  <a:outerShdw blurRad="38100" dist="38100" dir="2700000" algn="tl">
                    <a:srgbClr val="000000">
                      <a:alpha val="43137"/>
                    </a:srgbClr>
                  </a:outerShdw>
                </a:effectLst>
                <a:cs typeface="B Titr" panose="00000700000000000000" pitchFamily="2" charset="-78"/>
              </a:rPr>
              <a:t>مهارتهای یادگیری در علوم</a:t>
            </a:r>
            <a:endParaRPr lang="en-US" sz="2800" dirty="0">
              <a:effectLst>
                <a:outerShdw blurRad="38100" dist="38100" dir="2700000" algn="tl">
                  <a:srgbClr val="000000">
                    <a:alpha val="43137"/>
                  </a:srgbClr>
                </a:outerShdw>
              </a:effectLst>
              <a:cs typeface="B Titr" panose="00000700000000000000" pitchFamily="2" charset="-78"/>
            </a:endParaRPr>
          </a:p>
        </p:txBody>
      </p:sp>
      <p:sp>
        <p:nvSpPr>
          <p:cNvPr id="2" name="Rounded Rectangle 1"/>
          <p:cNvSpPr/>
          <p:nvPr/>
        </p:nvSpPr>
        <p:spPr>
          <a:xfrm>
            <a:off x="10058400" y="942974"/>
            <a:ext cx="1447800" cy="4857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smtClean="0">
                <a:solidFill>
                  <a:schemeClr val="tx1"/>
                </a:solidFill>
                <a:cs typeface="B Titr" panose="00000700000000000000" pitchFamily="2" charset="-78"/>
              </a:rPr>
              <a:t>مشاهده</a:t>
            </a:r>
            <a:endParaRPr lang="en-US" sz="2400" dirty="0">
              <a:solidFill>
                <a:schemeClr val="tx1"/>
              </a:solidFill>
              <a:cs typeface="B Titr" panose="00000700000000000000" pitchFamily="2" charset="-78"/>
            </a:endParaRPr>
          </a:p>
        </p:txBody>
      </p:sp>
      <p:sp>
        <p:nvSpPr>
          <p:cNvPr id="9" name="Rounded Rectangle 8"/>
          <p:cNvSpPr/>
          <p:nvPr/>
        </p:nvSpPr>
        <p:spPr>
          <a:xfrm>
            <a:off x="10058400" y="1582735"/>
            <a:ext cx="1447800" cy="4857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smtClean="0">
                <a:solidFill>
                  <a:schemeClr val="tx1"/>
                </a:solidFill>
                <a:cs typeface="B Titr" panose="00000700000000000000" pitchFamily="2" charset="-78"/>
              </a:rPr>
              <a:t>طبقه بندی</a:t>
            </a:r>
            <a:endParaRPr lang="en-US" sz="2400" dirty="0">
              <a:solidFill>
                <a:schemeClr val="tx1"/>
              </a:solidFill>
              <a:cs typeface="B Titr" panose="00000700000000000000" pitchFamily="2" charset="-78"/>
            </a:endParaRPr>
          </a:p>
        </p:txBody>
      </p:sp>
      <p:sp>
        <p:nvSpPr>
          <p:cNvPr id="10" name="Rounded Rectangle 9"/>
          <p:cNvSpPr/>
          <p:nvPr/>
        </p:nvSpPr>
        <p:spPr>
          <a:xfrm>
            <a:off x="9020175" y="2928925"/>
            <a:ext cx="2486025" cy="495299"/>
          </a:xfrm>
          <a:prstGeom prst="roundRect">
            <a:avLst>
              <a:gd name="adj" fmla="val 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smtClean="0">
                <a:solidFill>
                  <a:schemeClr val="tx1"/>
                </a:solidFill>
                <a:cs typeface="B Titr" panose="00000700000000000000" pitchFamily="2" charset="-78"/>
              </a:rPr>
              <a:t>جمع آوری اطلاعات</a:t>
            </a:r>
            <a:endParaRPr lang="en-US" sz="2400" dirty="0">
              <a:solidFill>
                <a:schemeClr val="tx1"/>
              </a:solidFill>
              <a:cs typeface="B Titr" panose="00000700000000000000" pitchFamily="2" charset="-78"/>
            </a:endParaRPr>
          </a:p>
        </p:txBody>
      </p:sp>
      <p:sp>
        <p:nvSpPr>
          <p:cNvPr id="11" name="Rounded Rectangle 10"/>
          <p:cNvSpPr/>
          <p:nvPr/>
        </p:nvSpPr>
        <p:spPr>
          <a:xfrm>
            <a:off x="9896475" y="2278058"/>
            <a:ext cx="1609725" cy="4857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smtClean="0">
                <a:solidFill>
                  <a:schemeClr val="tx1"/>
                </a:solidFill>
                <a:cs typeface="B Titr" panose="00000700000000000000" pitchFamily="2" charset="-78"/>
              </a:rPr>
              <a:t>اندازه گیری</a:t>
            </a:r>
            <a:endParaRPr lang="en-US" sz="2400" dirty="0">
              <a:solidFill>
                <a:schemeClr val="tx1"/>
              </a:solidFill>
              <a:cs typeface="B Titr" panose="00000700000000000000" pitchFamily="2" charset="-78"/>
            </a:endParaRPr>
          </a:p>
        </p:txBody>
      </p:sp>
      <p:sp>
        <p:nvSpPr>
          <p:cNvPr id="12" name="Rounded Rectangle 11"/>
          <p:cNvSpPr/>
          <p:nvPr/>
        </p:nvSpPr>
        <p:spPr>
          <a:xfrm>
            <a:off x="10058400" y="3563144"/>
            <a:ext cx="1447800" cy="4857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smtClean="0">
                <a:solidFill>
                  <a:schemeClr val="tx1"/>
                </a:solidFill>
                <a:cs typeface="B Titr" panose="00000700000000000000" pitchFamily="2" charset="-78"/>
              </a:rPr>
              <a:t>تفسیرکردن</a:t>
            </a:r>
            <a:endParaRPr lang="en-US" sz="2400" dirty="0">
              <a:solidFill>
                <a:schemeClr val="tx1"/>
              </a:solidFill>
              <a:cs typeface="B Titr" panose="00000700000000000000" pitchFamily="2" charset="-78"/>
            </a:endParaRPr>
          </a:p>
        </p:txBody>
      </p:sp>
      <p:sp>
        <p:nvSpPr>
          <p:cNvPr id="13" name="Rounded Rectangle 12"/>
          <p:cNvSpPr/>
          <p:nvPr/>
        </p:nvSpPr>
        <p:spPr>
          <a:xfrm>
            <a:off x="9553575" y="4187839"/>
            <a:ext cx="1995487" cy="4857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smtClean="0">
                <a:solidFill>
                  <a:schemeClr val="tx1"/>
                </a:solidFill>
                <a:cs typeface="B Titr" panose="00000700000000000000" pitchFamily="2" charset="-78"/>
              </a:rPr>
              <a:t>پیش بینی کردن</a:t>
            </a:r>
            <a:endParaRPr lang="en-US" sz="2400" dirty="0">
              <a:solidFill>
                <a:schemeClr val="tx1"/>
              </a:solidFill>
              <a:cs typeface="B Titr" panose="00000700000000000000" pitchFamily="2" charset="-78"/>
            </a:endParaRPr>
          </a:p>
        </p:txBody>
      </p:sp>
      <p:sp>
        <p:nvSpPr>
          <p:cNvPr id="14" name="Rounded Rectangle 13"/>
          <p:cNvSpPr/>
          <p:nvPr/>
        </p:nvSpPr>
        <p:spPr>
          <a:xfrm>
            <a:off x="9553575" y="4883162"/>
            <a:ext cx="1995487" cy="4857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smtClean="0">
                <a:solidFill>
                  <a:schemeClr val="tx1"/>
                </a:solidFill>
                <a:cs typeface="B Titr" panose="00000700000000000000" pitchFamily="2" charset="-78"/>
              </a:rPr>
              <a:t>فرضیه سازی</a:t>
            </a:r>
            <a:endParaRPr lang="en-US" sz="2400" dirty="0">
              <a:solidFill>
                <a:schemeClr val="tx1"/>
              </a:solidFill>
              <a:cs typeface="B Titr" panose="00000700000000000000" pitchFamily="2" charset="-78"/>
            </a:endParaRPr>
          </a:p>
        </p:txBody>
      </p:sp>
      <p:sp>
        <p:nvSpPr>
          <p:cNvPr id="15" name="Rounded Rectangle 14"/>
          <p:cNvSpPr/>
          <p:nvPr/>
        </p:nvSpPr>
        <p:spPr>
          <a:xfrm>
            <a:off x="2362200" y="942974"/>
            <a:ext cx="2890837" cy="4857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smtClean="0">
                <a:solidFill>
                  <a:schemeClr val="tx1"/>
                </a:solidFill>
                <a:cs typeface="B Titr" panose="00000700000000000000" pitchFamily="2" charset="-78"/>
              </a:rPr>
              <a:t>طراحی و انجام آزمایش</a:t>
            </a:r>
            <a:endParaRPr lang="en-US" sz="2400" dirty="0">
              <a:solidFill>
                <a:schemeClr val="tx1"/>
              </a:solidFill>
              <a:cs typeface="B Titr" panose="00000700000000000000" pitchFamily="2" charset="-78"/>
            </a:endParaRPr>
          </a:p>
        </p:txBody>
      </p:sp>
      <p:sp>
        <p:nvSpPr>
          <p:cNvPr id="16" name="Rounded Rectangle 15"/>
          <p:cNvSpPr/>
          <p:nvPr/>
        </p:nvSpPr>
        <p:spPr>
          <a:xfrm>
            <a:off x="2886075" y="1648448"/>
            <a:ext cx="2366962" cy="4857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smtClean="0">
                <a:solidFill>
                  <a:schemeClr val="tx1"/>
                </a:solidFill>
                <a:cs typeface="B Titr" panose="00000700000000000000" pitchFamily="2" charset="-78"/>
              </a:rPr>
              <a:t>استفاده از ابزارها</a:t>
            </a:r>
            <a:endParaRPr lang="en-US" sz="2400" dirty="0">
              <a:solidFill>
                <a:schemeClr val="tx1"/>
              </a:solidFill>
              <a:cs typeface="B Titr" panose="00000700000000000000" pitchFamily="2" charset="-78"/>
            </a:endParaRPr>
          </a:p>
        </p:txBody>
      </p:sp>
      <p:sp>
        <p:nvSpPr>
          <p:cNvPr id="17" name="Rounded Rectangle 16"/>
          <p:cNvSpPr/>
          <p:nvPr/>
        </p:nvSpPr>
        <p:spPr>
          <a:xfrm>
            <a:off x="3257550" y="2437788"/>
            <a:ext cx="1995487" cy="4857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smtClean="0">
                <a:solidFill>
                  <a:schemeClr val="tx1"/>
                </a:solidFill>
                <a:cs typeface="B Titr" panose="00000700000000000000" pitchFamily="2" charset="-78"/>
              </a:rPr>
              <a:t>برقراری ارتباط</a:t>
            </a:r>
            <a:endParaRPr lang="en-US" sz="2400" dirty="0">
              <a:solidFill>
                <a:schemeClr val="tx1"/>
              </a:solidFill>
              <a:cs typeface="B Titr" panose="00000700000000000000" pitchFamily="2" charset="-78"/>
            </a:endParaRPr>
          </a:p>
        </p:txBody>
      </p:sp>
      <p:sp>
        <p:nvSpPr>
          <p:cNvPr id="18" name="Rounded Rectangle 17"/>
          <p:cNvSpPr/>
          <p:nvPr/>
        </p:nvSpPr>
        <p:spPr>
          <a:xfrm>
            <a:off x="3257550" y="3254128"/>
            <a:ext cx="1995487" cy="4857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smtClean="0">
                <a:solidFill>
                  <a:schemeClr val="tx1"/>
                </a:solidFill>
                <a:cs typeface="B Titr" panose="00000700000000000000" pitchFamily="2" charset="-78"/>
              </a:rPr>
              <a:t>یاداشت برداری</a:t>
            </a:r>
            <a:endParaRPr lang="en-US" sz="2400" dirty="0">
              <a:solidFill>
                <a:schemeClr val="tx1"/>
              </a:solidFill>
              <a:cs typeface="B Titr" panose="00000700000000000000" pitchFamily="2" charset="-78"/>
            </a:endParaRPr>
          </a:p>
        </p:txBody>
      </p:sp>
      <p:sp>
        <p:nvSpPr>
          <p:cNvPr id="19" name="Rounded Rectangle 18"/>
          <p:cNvSpPr/>
          <p:nvPr/>
        </p:nvSpPr>
        <p:spPr>
          <a:xfrm>
            <a:off x="3257549" y="4135437"/>
            <a:ext cx="1995487" cy="4857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smtClean="0">
                <a:solidFill>
                  <a:schemeClr val="tx1"/>
                </a:solidFill>
                <a:cs typeface="B Titr" panose="00000700000000000000" pitchFamily="2" charset="-78"/>
              </a:rPr>
              <a:t>مدل سازی</a:t>
            </a:r>
            <a:endParaRPr lang="en-US" sz="2400" dirty="0">
              <a:solidFill>
                <a:schemeClr val="tx1"/>
              </a:solidFill>
              <a:cs typeface="B Titr" panose="00000700000000000000" pitchFamily="2" charset="-78"/>
            </a:endParaRPr>
          </a:p>
        </p:txBody>
      </p:sp>
    </p:spTree>
    <p:extLst>
      <p:ext uri="{BB962C8B-B14F-4D97-AF65-F5344CB8AC3E}">
        <p14:creationId xmlns:p14="http://schemas.microsoft.com/office/powerpoint/2010/main" val="155277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13</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sp>
        <p:nvSpPr>
          <p:cNvPr id="8" name="Rectangle 7"/>
          <p:cNvSpPr/>
          <p:nvPr/>
        </p:nvSpPr>
        <p:spPr>
          <a:xfrm>
            <a:off x="5252402" y="40947"/>
            <a:ext cx="2068195" cy="369332"/>
          </a:xfrm>
          <a:prstGeom prst="rect">
            <a:avLst/>
          </a:prstGeom>
        </p:spPr>
        <p:txBody>
          <a:bodyPr wrap="none">
            <a:spAutoFit/>
          </a:bodyPr>
          <a:lstStyle/>
          <a:p>
            <a:pPr algn="ctr"/>
            <a:r>
              <a:rPr lang="fa-IR" dirty="0">
                <a:solidFill>
                  <a:srgbClr val="00B0F0"/>
                </a:solidFill>
                <a:effectLst>
                  <a:outerShdw blurRad="38100" dist="38100" dir="2700000" algn="tl">
                    <a:srgbClr val="000000">
                      <a:alpha val="43137"/>
                    </a:srgbClr>
                  </a:outerShdw>
                </a:effectLst>
                <a:cs typeface="B Titr" panose="00000700000000000000" pitchFamily="2" charset="-78"/>
              </a:rPr>
              <a:t>فصل اول : تجربه و تفکر</a:t>
            </a:r>
            <a:endParaRPr lang="en-US" dirty="0">
              <a:solidFill>
                <a:srgbClr val="00B0F0"/>
              </a:solidFill>
              <a:effectLst>
                <a:outerShdw blurRad="38100" dist="38100" dir="2700000" algn="tl">
                  <a:srgbClr val="000000">
                    <a:alpha val="43137"/>
                  </a:srgbClr>
                </a:outerShdw>
              </a:effectLst>
              <a:cs typeface="B Titr" panose="00000700000000000000" pitchFamily="2" charset="-78"/>
            </a:endParaRPr>
          </a:p>
        </p:txBody>
      </p:sp>
      <p:pic>
        <p:nvPicPr>
          <p:cNvPr id="2" name="Picture 1"/>
          <p:cNvPicPr>
            <a:picLocks noChangeAspect="1"/>
          </p:cNvPicPr>
          <p:nvPr/>
        </p:nvPicPr>
        <p:blipFill>
          <a:blip r:embed="rId2"/>
          <a:stretch>
            <a:fillRect/>
          </a:stretch>
        </p:blipFill>
        <p:spPr>
          <a:xfrm>
            <a:off x="3214415" y="530134"/>
            <a:ext cx="8751162" cy="558288"/>
          </a:xfrm>
          <a:prstGeom prst="rect">
            <a:avLst/>
          </a:prstGeom>
        </p:spPr>
      </p:pic>
      <p:pic>
        <p:nvPicPr>
          <p:cNvPr id="3" name="Picture 2"/>
          <p:cNvPicPr>
            <a:picLocks noChangeAspect="1"/>
          </p:cNvPicPr>
          <p:nvPr/>
        </p:nvPicPr>
        <p:blipFill>
          <a:blip r:embed="rId3"/>
          <a:stretch>
            <a:fillRect/>
          </a:stretch>
        </p:blipFill>
        <p:spPr>
          <a:xfrm>
            <a:off x="252549" y="1495289"/>
            <a:ext cx="11878491" cy="3345007"/>
          </a:xfrm>
          <a:prstGeom prst="rect">
            <a:avLst/>
          </a:prstGeom>
        </p:spPr>
      </p:pic>
    </p:spTree>
    <p:extLst>
      <p:ext uri="{BB962C8B-B14F-4D97-AF65-F5344CB8AC3E}">
        <p14:creationId xmlns:p14="http://schemas.microsoft.com/office/powerpoint/2010/main" val="51774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14</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sp>
        <p:nvSpPr>
          <p:cNvPr id="8" name="Rectangle 7"/>
          <p:cNvSpPr/>
          <p:nvPr/>
        </p:nvSpPr>
        <p:spPr>
          <a:xfrm>
            <a:off x="5252402" y="40947"/>
            <a:ext cx="2068195" cy="369332"/>
          </a:xfrm>
          <a:prstGeom prst="rect">
            <a:avLst/>
          </a:prstGeom>
        </p:spPr>
        <p:txBody>
          <a:bodyPr wrap="none">
            <a:spAutoFit/>
          </a:bodyPr>
          <a:lstStyle/>
          <a:p>
            <a:pPr algn="ctr"/>
            <a:r>
              <a:rPr lang="fa-IR" dirty="0">
                <a:solidFill>
                  <a:srgbClr val="00B0F0"/>
                </a:solidFill>
                <a:effectLst>
                  <a:outerShdw blurRad="38100" dist="38100" dir="2700000" algn="tl">
                    <a:srgbClr val="000000">
                      <a:alpha val="43137"/>
                    </a:srgbClr>
                  </a:outerShdw>
                </a:effectLst>
                <a:cs typeface="B Titr" panose="00000700000000000000" pitchFamily="2" charset="-78"/>
              </a:rPr>
              <a:t>فصل اول : تجربه و تفکر</a:t>
            </a:r>
            <a:endParaRPr lang="en-US" dirty="0">
              <a:solidFill>
                <a:srgbClr val="00B0F0"/>
              </a:solidFill>
              <a:effectLst>
                <a:outerShdw blurRad="38100" dist="38100" dir="2700000" algn="tl">
                  <a:srgbClr val="000000">
                    <a:alpha val="43137"/>
                  </a:srgbClr>
                </a:outerShdw>
              </a:effectLst>
              <a:cs typeface="B Titr" panose="00000700000000000000" pitchFamily="2" charset="-78"/>
            </a:endParaRPr>
          </a:p>
        </p:txBody>
      </p:sp>
      <p:pic>
        <p:nvPicPr>
          <p:cNvPr id="2" name="Picture 1"/>
          <p:cNvPicPr>
            <a:picLocks noChangeAspect="1"/>
          </p:cNvPicPr>
          <p:nvPr/>
        </p:nvPicPr>
        <p:blipFill>
          <a:blip r:embed="rId2"/>
          <a:stretch>
            <a:fillRect/>
          </a:stretch>
        </p:blipFill>
        <p:spPr>
          <a:xfrm>
            <a:off x="3214415" y="530134"/>
            <a:ext cx="5972175" cy="381000"/>
          </a:xfrm>
          <a:prstGeom prst="rect">
            <a:avLst/>
          </a:prstGeom>
        </p:spPr>
      </p:pic>
      <p:pic>
        <p:nvPicPr>
          <p:cNvPr id="3" name="Picture 2"/>
          <p:cNvPicPr>
            <a:picLocks noChangeAspect="1"/>
          </p:cNvPicPr>
          <p:nvPr/>
        </p:nvPicPr>
        <p:blipFill>
          <a:blip r:embed="rId3"/>
          <a:stretch>
            <a:fillRect/>
          </a:stretch>
        </p:blipFill>
        <p:spPr>
          <a:xfrm>
            <a:off x="13132" y="1236617"/>
            <a:ext cx="12178868" cy="3029494"/>
          </a:xfrm>
          <a:prstGeom prst="rect">
            <a:avLst/>
          </a:prstGeom>
        </p:spPr>
      </p:pic>
      <p:pic>
        <p:nvPicPr>
          <p:cNvPr id="10" name="Picture 9"/>
          <p:cNvPicPr>
            <a:picLocks noChangeAspect="1"/>
          </p:cNvPicPr>
          <p:nvPr/>
        </p:nvPicPr>
        <p:blipFill>
          <a:blip r:embed="rId4"/>
          <a:stretch>
            <a:fillRect/>
          </a:stretch>
        </p:blipFill>
        <p:spPr>
          <a:xfrm>
            <a:off x="3875314" y="4266110"/>
            <a:ext cx="8316686" cy="956419"/>
          </a:xfrm>
          <a:prstGeom prst="rect">
            <a:avLst/>
          </a:prstGeom>
        </p:spPr>
      </p:pic>
      <p:pic>
        <p:nvPicPr>
          <p:cNvPr id="11" name="Picture 10"/>
          <p:cNvPicPr>
            <a:picLocks noChangeAspect="1"/>
          </p:cNvPicPr>
          <p:nvPr/>
        </p:nvPicPr>
        <p:blipFill>
          <a:blip r:embed="rId5"/>
          <a:stretch>
            <a:fillRect/>
          </a:stretch>
        </p:blipFill>
        <p:spPr>
          <a:xfrm>
            <a:off x="13132" y="5222529"/>
            <a:ext cx="8501229" cy="892629"/>
          </a:xfrm>
          <a:prstGeom prst="rect">
            <a:avLst/>
          </a:prstGeom>
        </p:spPr>
      </p:pic>
    </p:spTree>
    <p:extLst>
      <p:ext uri="{BB962C8B-B14F-4D97-AF65-F5344CB8AC3E}">
        <p14:creationId xmlns:p14="http://schemas.microsoft.com/office/powerpoint/2010/main" val="284705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15</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sp>
        <p:nvSpPr>
          <p:cNvPr id="8" name="Rectangle 7"/>
          <p:cNvSpPr/>
          <p:nvPr/>
        </p:nvSpPr>
        <p:spPr>
          <a:xfrm>
            <a:off x="5252402" y="40947"/>
            <a:ext cx="2068195" cy="369332"/>
          </a:xfrm>
          <a:prstGeom prst="rect">
            <a:avLst/>
          </a:prstGeom>
        </p:spPr>
        <p:txBody>
          <a:bodyPr wrap="none">
            <a:spAutoFit/>
          </a:bodyPr>
          <a:lstStyle/>
          <a:p>
            <a:pPr algn="ctr"/>
            <a:r>
              <a:rPr lang="fa-IR" dirty="0">
                <a:solidFill>
                  <a:srgbClr val="00B0F0"/>
                </a:solidFill>
                <a:effectLst>
                  <a:outerShdw blurRad="38100" dist="38100" dir="2700000" algn="tl">
                    <a:srgbClr val="000000">
                      <a:alpha val="43137"/>
                    </a:srgbClr>
                  </a:outerShdw>
                </a:effectLst>
                <a:cs typeface="B Titr" panose="00000700000000000000" pitchFamily="2" charset="-78"/>
              </a:rPr>
              <a:t>فصل اول : تجربه و تفکر</a:t>
            </a:r>
            <a:endParaRPr lang="en-US" dirty="0">
              <a:solidFill>
                <a:srgbClr val="00B0F0"/>
              </a:solidFill>
              <a:effectLst>
                <a:outerShdw blurRad="38100" dist="38100" dir="2700000" algn="tl">
                  <a:srgbClr val="000000">
                    <a:alpha val="43137"/>
                  </a:srgbClr>
                </a:outerShdw>
              </a:effectLst>
              <a:cs typeface="B Titr" panose="00000700000000000000" pitchFamily="2" charset="-78"/>
            </a:endParaRPr>
          </a:p>
        </p:txBody>
      </p:sp>
      <p:pic>
        <p:nvPicPr>
          <p:cNvPr id="2" name="Picture 1"/>
          <p:cNvPicPr>
            <a:picLocks noChangeAspect="1"/>
          </p:cNvPicPr>
          <p:nvPr/>
        </p:nvPicPr>
        <p:blipFill>
          <a:blip r:embed="rId2"/>
          <a:stretch>
            <a:fillRect/>
          </a:stretch>
        </p:blipFill>
        <p:spPr>
          <a:xfrm>
            <a:off x="3214415" y="530134"/>
            <a:ext cx="5972175" cy="381000"/>
          </a:xfrm>
          <a:prstGeom prst="rect">
            <a:avLst/>
          </a:prstGeom>
        </p:spPr>
      </p:pic>
      <p:pic>
        <p:nvPicPr>
          <p:cNvPr id="3" name="Picture 2"/>
          <p:cNvPicPr>
            <a:picLocks noChangeAspect="1"/>
          </p:cNvPicPr>
          <p:nvPr/>
        </p:nvPicPr>
        <p:blipFill>
          <a:blip r:embed="rId3"/>
          <a:stretch>
            <a:fillRect/>
          </a:stretch>
        </p:blipFill>
        <p:spPr>
          <a:xfrm>
            <a:off x="0" y="1030990"/>
            <a:ext cx="12175828" cy="2480826"/>
          </a:xfrm>
          <a:prstGeom prst="rect">
            <a:avLst/>
          </a:prstGeom>
        </p:spPr>
      </p:pic>
      <p:pic>
        <p:nvPicPr>
          <p:cNvPr id="9" name="Picture 8"/>
          <p:cNvPicPr>
            <a:picLocks noChangeAspect="1"/>
          </p:cNvPicPr>
          <p:nvPr/>
        </p:nvPicPr>
        <p:blipFill>
          <a:blip r:embed="rId4"/>
          <a:stretch>
            <a:fillRect/>
          </a:stretch>
        </p:blipFill>
        <p:spPr>
          <a:xfrm>
            <a:off x="973542" y="3624635"/>
            <a:ext cx="10194929" cy="1036122"/>
          </a:xfrm>
          <a:prstGeom prst="rect">
            <a:avLst/>
          </a:prstGeom>
        </p:spPr>
      </p:pic>
    </p:spTree>
    <p:extLst>
      <p:ext uri="{BB962C8B-B14F-4D97-AF65-F5344CB8AC3E}">
        <p14:creationId xmlns:p14="http://schemas.microsoft.com/office/powerpoint/2010/main" val="14567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16</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sp>
        <p:nvSpPr>
          <p:cNvPr id="8" name="Rectangle 7"/>
          <p:cNvSpPr/>
          <p:nvPr/>
        </p:nvSpPr>
        <p:spPr>
          <a:xfrm>
            <a:off x="5252402" y="40947"/>
            <a:ext cx="2068195" cy="369332"/>
          </a:xfrm>
          <a:prstGeom prst="rect">
            <a:avLst/>
          </a:prstGeom>
        </p:spPr>
        <p:txBody>
          <a:bodyPr wrap="none">
            <a:spAutoFit/>
          </a:bodyPr>
          <a:lstStyle/>
          <a:p>
            <a:pPr algn="ctr"/>
            <a:r>
              <a:rPr lang="fa-IR" dirty="0">
                <a:solidFill>
                  <a:srgbClr val="00B0F0"/>
                </a:solidFill>
                <a:effectLst>
                  <a:outerShdw blurRad="38100" dist="38100" dir="2700000" algn="tl">
                    <a:srgbClr val="000000">
                      <a:alpha val="43137"/>
                    </a:srgbClr>
                  </a:outerShdw>
                </a:effectLst>
                <a:cs typeface="B Titr" panose="00000700000000000000" pitchFamily="2" charset="-78"/>
              </a:rPr>
              <a:t>فصل اول : تجربه و تفکر</a:t>
            </a:r>
            <a:endParaRPr lang="en-US" dirty="0">
              <a:solidFill>
                <a:srgbClr val="00B0F0"/>
              </a:solidFill>
              <a:effectLst>
                <a:outerShdw blurRad="38100" dist="38100" dir="2700000" algn="tl">
                  <a:srgbClr val="000000">
                    <a:alpha val="43137"/>
                  </a:srgbClr>
                </a:outerShdw>
              </a:effectLst>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87087" y="661851"/>
            <a:ext cx="12066768" cy="2033895"/>
          </a:xfrm>
          <a:prstGeom prst="rect">
            <a:avLst/>
          </a:prstGeom>
        </p:spPr>
      </p:pic>
      <p:pic>
        <p:nvPicPr>
          <p:cNvPr id="9" name="Picture 8"/>
          <p:cNvPicPr>
            <a:picLocks noChangeAspect="1"/>
          </p:cNvPicPr>
          <p:nvPr/>
        </p:nvPicPr>
        <p:blipFill>
          <a:blip r:embed="rId3"/>
          <a:stretch>
            <a:fillRect/>
          </a:stretch>
        </p:blipFill>
        <p:spPr>
          <a:xfrm>
            <a:off x="2829741" y="2695746"/>
            <a:ext cx="6201047" cy="680603"/>
          </a:xfrm>
          <a:prstGeom prst="rect">
            <a:avLst/>
          </a:prstGeom>
        </p:spPr>
      </p:pic>
      <p:pic>
        <p:nvPicPr>
          <p:cNvPr id="10" name="Picture 9"/>
          <p:cNvPicPr>
            <a:picLocks noChangeAspect="1"/>
          </p:cNvPicPr>
          <p:nvPr/>
        </p:nvPicPr>
        <p:blipFill>
          <a:blip r:embed="rId4"/>
          <a:stretch>
            <a:fillRect/>
          </a:stretch>
        </p:blipFill>
        <p:spPr>
          <a:xfrm>
            <a:off x="1099881" y="3390280"/>
            <a:ext cx="9986129" cy="1735090"/>
          </a:xfrm>
          <a:prstGeom prst="rect">
            <a:avLst/>
          </a:prstGeom>
        </p:spPr>
      </p:pic>
      <p:pic>
        <p:nvPicPr>
          <p:cNvPr id="11" name="Picture 10"/>
          <p:cNvPicPr>
            <a:picLocks noChangeAspect="1"/>
          </p:cNvPicPr>
          <p:nvPr/>
        </p:nvPicPr>
        <p:blipFill>
          <a:blip r:embed="rId5"/>
          <a:stretch>
            <a:fillRect/>
          </a:stretch>
        </p:blipFill>
        <p:spPr>
          <a:xfrm>
            <a:off x="2152649" y="5139301"/>
            <a:ext cx="7555230" cy="637328"/>
          </a:xfrm>
          <a:prstGeom prst="rect">
            <a:avLst/>
          </a:prstGeom>
        </p:spPr>
      </p:pic>
    </p:spTree>
    <p:extLst>
      <p:ext uri="{BB962C8B-B14F-4D97-AF65-F5344CB8AC3E}">
        <p14:creationId xmlns:p14="http://schemas.microsoft.com/office/powerpoint/2010/main" val="129838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17</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sp>
        <p:nvSpPr>
          <p:cNvPr id="8" name="Rectangle 7"/>
          <p:cNvSpPr/>
          <p:nvPr/>
        </p:nvSpPr>
        <p:spPr>
          <a:xfrm>
            <a:off x="5252402" y="40947"/>
            <a:ext cx="2068195" cy="369332"/>
          </a:xfrm>
          <a:prstGeom prst="rect">
            <a:avLst/>
          </a:prstGeom>
        </p:spPr>
        <p:txBody>
          <a:bodyPr wrap="none">
            <a:spAutoFit/>
          </a:bodyPr>
          <a:lstStyle/>
          <a:p>
            <a:pPr algn="ctr"/>
            <a:r>
              <a:rPr lang="fa-IR" dirty="0">
                <a:solidFill>
                  <a:srgbClr val="00B0F0"/>
                </a:solidFill>
                <a:effectLst>
                  <a:outerShdw blurRad="38100" dist="38100" dir="2700000" algn="tl">
                    <a:srgbClr val="000000">
                      <a:alpha val="43137"/>
                    </a:srgbClr>
                  </a:outerShdw>
                </a:effectLst>
                <a:cs typeface="B Titr" panose="00000700000000000000" pitchFamily="2" charset="-78"/>
              </a:rPr>
              <a:t>فصل اول : تجربه و تفکر</a:t>
            </a:r>
            <a:endParaRPr lang="en-US" dirty="0">
              <a:solidFill>
                <a:srgbClr val="00B0F0"/>
              </a:solidFill>
              <a:effectLst>
                <a:outerShdw blurRad="38100" dist="38100" dir="2700000" algn="tl">
                  <a:srgbClr val="000000">
                    <a:alpha val="43137"/>
                  </a:srgbClr>
                </a:outerShdw>
              </a:effectLst>
              <a:cs typeface="B Titr" panose="00000700000000000000" pitchFamily="2" charset="-78"/>
            </a:endParaRPr>
          </a:p>
        </p:txBody>
      </p:sp>
      <p:pic>
        <p:nvPicPr>
          <p:cNvPr id="9" name="Picture 8"/>
          <p:cNvPicPr>
            <a:picLocks noChangeAspect="1"/>
          </p:cNvPicPr>
          <p:nvPr/>
        </p:nvPicPr>
        <p:blipFill>
          <a:blip r:embed="rId2"/>
          <a:stretch>
            <a:fillRect/>
          </a:stretch>
        </p:blipFill>
        <p:spPr>
          <a:xfrm>
            <a:off x="174172" y="578527"/>
            <a:ext cx="12001844" cy="1395214"/>
          </a:xfrm>
          <a:prstGeom prst="rect">
            <a:avLst/>
          </a:prstGeom>
        </p:spPr>
      </p:pic>
      <p:pic>
        <p:nvPicPr>
          <p:cNvPr id="10" name="Picture 9"/>
          <p:cNvPicPr>
            <a:picLocks noChangeAspect="1"/>
          </p:cNvPicPr>
          <p:nvPr/>
        </p:nvPicPr>
        <p:blipFill>
          <a:blip r:embed="rId3"/>
          <a:stretch>
            <a:fillRect/>
          </a:stretch>
        </p:blipFill>
        <p:spPr>
          <a:xfrm>
            <a:off x="781222" y="1973741"/>
            <a:ext cx="10787743" cy="3179259"/>
          </a:xfrm>
          <a:prstGeom prst="rect">
            <a:avLst/>
          </a:prstGeom>
        </p:spPr>
      </p:pic>
    </p:spTree>
    <p:extLst>
      <p:ext uri="{BB962C8B-B14F-4D97-AF65-F5344CB8AC3E}">
        <p14:creationId xmlns:p14="http://schemas.microsoft.com/office/powerpoint/2010/main" val="262806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18</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sp>
        <p:nvSpPr>
          <p:cNvPr id="8" name="Rectangle 7"/>
          <p:cNvSpPr/>
          <p:nvPr/>
        </p:nvSpPr>
        <p:spPr>
          <a:xfrm>
            <a:off x="5252402" y="40947"/>
            <a:ext cx="2068195" cy="369332"/>
          </a:xfrm>
          <a:prstGeom prst="rect">
            <a:avLst/>
          </a:prstGeom>
        </p:spPr>
        <p:txBody>
          <a:bodyPr wrap="none">
            <a:spAutoFit/>
          </a:bodyPr>
          <a:lstStyle/>
          <a:p>
            <a:pPr algn="ctr"/>
            <a:r>
              <a:rPr lang="fa-IR" dirty="0">
                <a:solidFill>
                  <a:srgbClr val="00B0F0"/>
                </a:solidFill>
                <a:effectLst>
                  <a:outerShdw blurRad="38100" dist="38100" dir="2700000" algn="tl">
                    <a:srgbClr val="000000">
                      <a:alpha val="43137"/>
                    </a:srgbClr>
                  </a:outerShdw>
                </a:effectLst>
                <a:cs typeface="B Titr" panose="00000700000000000000" pitchFamily="2" charset="-78"/>
              </a:rPr>
              <a:t>فصل اول : تجربه و تفکر</a:t>
            </a:r>
            <a:endParaRPr lang="en-US" dirty="0">
              <a:solidFill>
                <a:srgbClr val="00B0F0"/>
              </a:solidFill>
              <a:effectLst>
                <a:outerShdw blurRad="38100" dist="38100" dir="2700000" algn="tl">
                  <a:srgbClr val="000000">
                    <a:alpha val="43137"/>
                  </a:srgbClr>
                </a:outerShdw>
              </a:effectLst>
              <a:cs typeface="B Titr" panose="00000700000000000000" pitchFamily="2" charset="-78"/>
            </a:endParaRPr>
          </a:p>
        </p:txBody>
      </p:sp>
      <p:pic>
        <p:nvPicPr>
          <p:cNvPr id="2" name="Picture 1"/>
          <p:cNvPicPr>
            <a:picLocks noChangeAspect="1"/>
          </p:cNvPicPr>
          <p:nvPr/>
        </p:nvPicPr>
        <p:blipFill>
          <a:blip r:embed="rId2"/>
          <a:stretch>
            <a:fillRect/>
          </a:stretch>
        </p:blipFill>
        <p:spPr>
          <a:xfrm>
            <a:off x="1314585" y="849157"/>
            <a:ext cx="9766738" cy="1682659"/>
          </a:xfrm>
          <a:prstGeom prst="rect">
            <a:avLst/>
          </a:prstGeom>
        </p:spPr>
      </p:pic>
      <p:pic>
        <p:nvPicPr>
          <p:cNvPr id="3" name="Picture 2"/>
          <p:cNvPicPr>
            <a:picLocks noChangeAspect="1"/>
          </p:cNvPicPr>
          <p:nvPr/>
        </p:nvPicPr>
        <p:blipFill>
          <a:blip r:embed="rId3"/>
          <a:stretch>
            <a:fillRect/>
          </a:stretch>
        </p:blipFill>
        <p:spPr>
          <a:xfrm>
            <a:off x="653143" y="2531816"/>
            <a:ext cx="11077302" cy="1381210"/>
          </a:xfrm>
          <a:prstGeom prst="rect">
            <a:avLst/>
          </a:prstGeom>
        </p:spPr>
      </p:pic>
      <p:pic>
        <p:nvPicPr>
          <p:cNvPr id="9" name="Picture 8"/>
          <p:cNvPicPr>
            <a:picLocks noChangeAspect="1"/>
          </p:cNvPicPr>
          <p:nvPr/>
        </p:nvPicPr>
        <p:blipFill>
          <a:blip r:embed="rId4"/>
          <a:stretch>
            <a:fillRect/>
          </a:stretch>
        </p:blipFill>
        <p:spPr>
          <a:xfrm>
            <a:off x="1419023" y="3913026"/>
            <a:ext cx="9662300" cy="827789"/>
          </a:xfrm>
          <a:prstGeom prst="rect">
            <a:avLst/>
          </a:prstGeom>
        </p:spPr>
      </p:pic>
    </p:spTree>
    <p:extLst>
      <p:ext uri="{BB962C8B-B14F-4D97-AF65-F5344CB8AC3E}">
        <p14:creationId xmlns:p14="http://schemas.microsoft.com/office/powerpoint/2010/main" val="26776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19</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sp>
        <p:nvSpPr>
          <p:cNvPr id="8" name="Rectangle 7"/>
          <p:cNvSpPr/>
          <p:nvPr/>
        </p:nvSpPr>
        <p:spPr>
          <a:xfrm>
            <a:off x="5252402" y="40947"/>
            <a:ext cx="2068195" cy="369332"/>
          </a:xfrm>
          <a:prstGeom prst="rect">
            <a:avLst/>
          </a:prstGeom>
        </p:spPr>
        <p:txBody>
          <a:bodyPr wrap="none">
            <a:spAutoFit/>
          </a:bodyPr>
          <a:lstStyle/>
          <a:p>
            <a:pPr algn="ctr"/>
            <a:r>
              <a:rPr lang="fa-IR" dirty="0">
                <a:solidFill>
                  <a:srgbClr val="00B0F0"/>
                </a:solidFill>
                <a:effectLst>
                  <a:outerShdw blurRad="38100" dist="38100" dir="2700000" algn="tl">
                    <a:srgbClr val="000000">
                      <a:alpha val="43137"/>
                    </a:srgbClr>
                  </a:outerShdw>
                </a:effectLst>
                <a:cs typeface="B Titr" panose="00000700000000000000" pitchFamily="2" charset="-78"/>
              </a:rPr>
              <a:t>فصل اول : تجربه و تفکر</a:t>
            </a:r>
            <a:endParaRPr lang="en-US" dirty="0">
              <a:solidFill>
                <a:srgbClr val="00B0F0"/>
              </a:solidFill>
              <a:effectLst>
                <a:outerShdw blurRad="38100" dist="38100" dir="2700000" algn="tl">
                  <a:srgbClr val="000000">
                    <a:alpha val="43137"/>
                  </a:srgbClr>
                </a:outerShdw>
              </a:effectLst>
              <a:cs typeface="B Titr" panose="00000700000000000000" pitchFamily="2" charset="-78"/>
            </a:endParaRPr>
          </a:p>
        </p:txBody>
      </p:sp>
      <p:pic>
        <p:nvPicPr>
          <p:cNvPr id="2" name="Picture 1"/>
          <p:cNvPicPr>
            <a:picLocks noChangeAspect="1"/>
          </p:cNvPicPr>
          <p:nvPr/>
        </p:nvPicPr>
        <p:blipFill>
          <a:blip r:embed="rId2"/>
          <a:stretch>
            <a:fillRect/>
          </a:stretch>
        </p:blipFill>
        <p:spPr>
          <a:xfrm>
            <a:off x="374468" y="1410788"/>
            <a:ext cx="11476209" cy="4011659"/>
          </a:xfrm>
          <a:prstGeom prst="rect">
            <a:avLst/>
          </a:prstGeom>
        </p:spPr>
      </p:pic>
    </p:spTree>
    <p:extLst>
      <p:ext uri="{BB962C8B-B14F-4D97-AF65-F5344CB8AC3E}">
        <p14:creationId xmlns:p14="http://schemas.microsoft.com/office/powerpoint/2010/main" val="368047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2</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pic>
        <p:nvPicPr>
          <p:cNvPr id="2" name="Picture 1"/>
          <p:cNvPicPr>
            <a:picLocks noChangeAspect="1"/>
          </p:cNvPicPr>
          <p:nvPr/>
        </p:nvPicPr>
        <p:blipFill>
          <a:blip r:embed="rId2"/>
          <a:stretch>
            <a:fillRect/>
          </a:stretch>
        </p:blipFill>
        <p:spPr>
          <a:xfrm>
            <a:off x="5305424" y="95280"/>
            <a:ext cx="1847851" cy="2059242"/>
          </a:xfrm>
          <a:prstGeom prst="rect">
            <a:avLst/>
          </a:prstGeom>
        </p:spPr>
      </p:pic>
      <p:sp>
        <p:nvSpPr>
          <p:cNvPr id="8" name="TextBox 7"/>
          <p:cNvSpPr txBox="1"/>
          <p:nvPr/>
        </p:nvSpPr>
        <p:spPr>
          <a:xfrm>
            <a:off x="4089981" y="2228850"/>
            <a:ext cx="4278735" cy="646331"/>
          </a:xfrm>
          <a:prstGeom prst="rect">
            <a:avLst/>
          </a:prstGeom>
          <a:noFill/>
        </p:spPr>
        <p:txBody>
          <a:bodyPr wrap="none" rtlCol="0">
            <a:spAutoFit/>
          </a:bodyPr>
          <a:lstStyle/>
          <a:p>
            <a:r>
              <a:rPr lang="fa-IR" sz="3600" dirty="0" smtClean="0">
                <a:cs typeface="B Titr" panose="00000700000000000000" pitchFamily="2" charset="-78"/>
              </a:rPr>
              <a:t>دارای 5 بخش = 15 فصل</a:t>
            </a:r>
            <a:endParaRPr lang="en-US" sz="3600" dirty="0">
              <a:cs typeface="B Titr" panose="00000700000000000000" pitchFamily="2" charset="-78"/>
            </a:endParaRPr>
          </a:p>
        </p:txBody>
      </p:sp>
      <p:sp>
        <p:nvSpPr>
          <p:cNvPr id="9" name="TextBox 8"/>
          <p:cNvSpPr txBox="1"/>
          <p:nvPr/>
        </p:nvSpPr>
        <p:spPr>
          <a:xfrm>
            <a:off x="4248150" y="2958754"/>
            <a:ext cx="4438650" cy="584775"/>
          </a:xfrm>
          <a:prstGeom prst="rect">
            <a:avLst/>
          </a:prstGeom>
          <a:noFill/>
        </p:spPr>
        <p:txBody>
          <a:bodyPr wrap="square" rtlCol="0">
            <a:spAutoFit/>
          </a:bodyPr>
          <a:lstStyle/>
          <a:p>
            <a:r>
              <a:rPr lang="fa-IR" sz="3200" dirty="0" smtClean="0">
                <a:solidFill>
                  <a:srgbClr val="00B050"/>
                </a:solidFill>
                <a:effectLst>
                  <a:outerShdw blurRad="38100" dist="38100" dir="2700000" algn="tl">
                    <a:srgbClr val="000000">
                      <a:alpha val="43137"/>
                    </a:srgbClr>
                  </a:outerShdw>
                </a:effectLst>
                <a:cs typeface="B Titr" panose="00000700000000000000" pitchFamily="2" charset="-78"/>
              </a:rPr>
              <a:t>فصل های مربوط به شیمی</a:t>
            </a:r>
            <a:endParaRPr lang="en-US" sz="3200" dirty="0">
              <a:solidFill>
                <a:srgbClr val="00B050"/>
              </a:solidFill>
              <a:effectLst>
                <a:outerShdw blurRad="38100" dist="38100" dir="2700000" algn="tl">
                  <a:srgbClr val="000000">
                    <a:alpha val="43137"/>
                  </a:srgbClr>
                </a:outerShdw>
              </a:effectLst>
              <a:cs typeface="B Titr" panose="00000700000000000000" pitchFamily="2" charset="-78"/>
            </a:endParaRPr>
          </a:p>
        </p:txBody>
      </p:sp>
      <p:sp>
        <p:nvSpPr>
          <p:cNvPr id="11" name="TextBox 10"/>
          <p:cNvSpPr txBox="1"/>
          <p:nvPr/>
        </p:nvSpPr>
        <p:spPr>
          <a:xfrm>
            <a:off x="437133" y="3462863"/>
            <a:ext cx="4116833" cy="1384995"/>
          </a:xfrm>
          <a:prstGeom prst="rect">
            <a:avLst/>
          </a:prstGeom>
          <a:noFill/>
        </p:spPr>
        <p:txBody>
          <a:bodyPr wrap="none" rtlCol="0">
            <a:spAutoFit/>
          </a:bodyPr>
          <a:lstStyle/>
          <a:p>
            <a:pPr algn="ctr"/>
            <a:r>
              <a:rPr lang="fa-IR" sz="2800" dirty="0" smtClean="0">
                <a:solidFill>
                  <a:srgbClr val="FF0000"/>
                </a:solidFill>
                <a:effectLst>
                  <a:outerShdw blurRad="38100" dist="38100" dir="2700000" algn="tl">
                    <a:srgbClr val="000000">
                      <a:alpha val="43137"/>
                    </a:srgbClr>
                  </a:outerShdw>
                </a:effectLst>
                <a:cs typeface="B Titr" panose="00000700000000000000" pitchFamily="2" charset="-78"/>
              </a:rPr>
              <a:t>بخش دوم : مواد الفبای زندگی </a:t>
            </a:r>
          </a:p>
          <a:p>
            <a:pPr algn="ctr"/>
            <a:r>
              <a:rPr lang="fa-IR" sz="2800" dirty="0" smtClean="0">
                <a:solidFill>
                  <a:srgbClr val="00B0F0"/>
                </a:solidFill>
                <a:effectLst>
                  <a:outerShdw blurRad="38100" dist="38100" dir="2700000" algn="tl">
                    <a:srgbClr val="000000">
                      <a:alpha val="43137"/>
                    </a:srgbClr>
                  </a:outerShdw>
                </a:effectLst>
                <a:cs typeface="B Titr" panose="00000700000000000000" pitchFamily="2" charset="-78"/>
              </a:rPr>
              <a:t>فصل سوم : اتم ها – الفبای مواد</a:t>
            </a:r>
          </a:p>
          <a:p>
            <a:pPr algn="ctr"/>
            <a:r>
              <a:rPr lang="fa-IR" sz="2800" dirty="0" smtClean="0">
                <a:solidFill>
                  <a:srgbClr val="00B0F0"/>
                </a:solidFill>
                <a:effectLst>
                  <a:outerShdw blurRad="38100" dist="38100" dir="2700000" algn="tl">
                    <a:srgbClr val="000000">
                      <a:alpha val="43137"/>
                    </a:srgbClr>
                  </a:outerShdw>
                </a:effectLst>
                <a:cs typeface="B Titr" panose="00000700000000000000" pitchFamily="2" charset="-78"/>
              </a:rPr>
              <a:t>فصل چهارم : مواد پیرامون ما</a:t>
            </a:r>
            <a:endParaRPr lang="en-US" sz="2800" dirty="0">
              <a:solidFill>
                <a:srgbClr val="00B0F0"/>
              </a:solidFill>
              <a:effectLst>
                <a:outerShdw blurRad="38100" dist="38100" dir="2700000" algn="tl">
                  <a:srgbClr val="000000">
                    <a:alpha val="43137"/>
                  </a:srgbClr>
                </a:outerShdw>
              </a:effectLst>
              <a:cs typeface="B Titr" panose="00000700000000000000" pitchFamily="2" charset="-78"/>
            </a:endParaRPr>
          </a:p>
        </p:txBody>
      </p:sp>
      <p:sp>
        <p:nvSpPr>
          <p:cNvPr id="12" name="TextBox 11"/>
          <p:cNvSpPr txBox="1"/>
          <p:nvPr/>
        </p:nvSpPr>
        <p:spPr>
          <a:xfrm>
            <a:off x="4240450" y="4967343"/>
            <a:ext cx="5006499" cy="1384995"/>
          </a:xfrm>
          <a:prstGeom prst="rect">
            <a:avLst/>
          </a:prstGeom>
          <a:noFill/>
        </p:spPr>
        <p:txBody>
          <a:bodyPr wrap="none" rtlCol="0">
            <a:spAutoFit/>
          </a:bodyPr>
          <a:lstStyle/>
          <a:p>
            <a:pPr algn="ctr"/>
            <a:r>
              <a:rPr lang="fa-IR" sz="2800" dirty="0" smtClean="0">
                <a:solidFill>
                  <a:srgbClr val="FF0000"/>
                </a:solidFill>
                <a:cs typeface="B Titr" panose="00000700000000000000" pitchFamily="2" charset="-78"/>
              </a:rPr>
              <a:t>بخش سوم : منابع خدادی در خدمت ما</a:t>
            </a:r>
          </a:p>
          <a:p>
            <a:pPr algn="ctr"/>
            <a:r>
              <a:rPr lang="fa-IR" sz="2800" dirty="0" smtClean="0">
                <a:solidFill>
                  <a:srgbClr val="00B0F0"/>
                </a:solidFill>
                <a:cs typeface="B Titr" panose="00000700000000000000" pitchFamily="2" charset="-78"/>
              </a:rPr>
              <a:t>فصل پنجم : از معدن تا خانه</a:t>
            </a:r>
          </a:p>
          <a:p>
            <a:pPr algn="ctr"/>
            <a:r>
              <a:rPr lang="fa-IR" sz="2800" dirty="0" smtClean="0">
                <a:solidFill>
                  <a:srgbClr val="00B0F0"/>
                </a:solidFill>
                <a:cs typeface="B Titr" panose="00000700000000000000" pitchFamily="2" charset="-78"/>
              </a:rPr>
              <a:t>فصل ششم : سفر آب روی زمین</a:t>
            </a:r>
            <a:endParaRPr lang="en-US" sz="2800" dirty="0">
              <a:solidFill>
                <a:srgbClr val="00B0F0"/>
              </a:solidFill>
              <a:cs typeface="B Titr" panose="00000700000000000000" pitchFamily="2" charset="-78"/>
            </a:endParaRPr>
          </a:p>
        </p:txBody>
      </p:sp>
      <p:sp>
        <p:nvSpPr>
          <p:cNvPr id="13" name="Rectangle 12"/>
          <p:cNvSpPr/>
          <p:nvPr/>
        </p:nvSpPr>
        <p:spPr>
          <a:xfrm>
            <a:off x="7545082" y="3596155"/>
            <a:ext cx="4194759" cy="954107"/>
          </a:xfrm>
          <a:prstGeom prst="rect">
            <a:avLst/>
          </a:prstGeom>
        </p:spPr>
        <p:txBody>
          <a:bodyPr wrap="square">
            <a:spAutoFit/>
          </a:bodyPr>
          <a:lstStyle/>
          <a:p>
            <a:pPr algn="ctr"/>
            <a:r>
              <a:rPr lang="fa-IR" sz="2800" dirty="0">
                <a:solidFill>
                  <a:srgbClr val="FF0000"/>
                </a:solidFill>
                <a:effectLst>
                  <a:outerShdw blurRad="38100" dist="38100" dir="2700000" algn="tl">
                    <a:srgbClr val="000000">
                      <a:alpha val="43137"/>
                    </a:srgbClr>
                  </a:outerShdw>
                </a:effectLst>
                <a:cs typeface="B Titr" panose="00000700000000000000" pitchFamily="2" charset="-78"/>
              </a:rPr>
              <a:t>بخش اول : علوم و ابزارهای آن </a:t>
            </a:r>
          </a:p>
          <a:p>
            <a:pPr algn="ctr"/>
            <a:r>
              <a:rPr lang="fa-IR" sz="2800" dirty="0">
                <a:solidFill>
                  <a:srgbClr val="00B0F0"/>
                </a:solidFill>
                <a:effectLst>
                  <a:outerShdw blurRad="38100" dist="38100" dir="2700000" algn="tl">
                    <a:srgbClr val="000000">
                      <a:alpha val="43137"/>
                    </a:srgbClr>
                  </a:outerShdw>
                </a:effectLst>
                <a:cs typeface="B Titr" panose="00000700000000000000" pitchFamily="2" charset="-78"/>
              </a:rPr>
              <a:t>فصل اول : تجربه و تفکر</a:t>
            </a:r>
            <a:endParaRPr lang="en-US" sz="2800" dirty="0">
              <a:solidFill>
                <a:srgbClr val="00B0F0"/>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217358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20</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sp>
        <p:nvSpPr>
          <p:cNvPr id="8" name="Rectangle 7"/>
          <p:cNvSpPr/>
          <p:nvPr/>
        </p:nvSpPr>
        <p:spPr>
          <a:xfrm>
            <a:off x="5252402" y="40947"/>
            <a:ext cx="2068195" cy="369332"/>
          </a:xfrm>
          <a:prstGeom prst="rect">
            <a:avLst/>
          </a:prstGeom>
        </p:spPr>
        <p:txBody>
          <a:bodyPr wrap="none">
            <a:spAutoFit/>
          </a:bodyPr>
          <a:lstStyle/>
          <a:p>
            <a:pPr algn="ctr"/>
            <a:r>
              <a:rPr lang="fa-IR" dirty="0">
                <a:solidFill>
                  <a:srgbClr val="00B0F0"/>
                </a:solidFill>
                <a:effectLst>
                  <a:outerShdw blurRad="38100" dist="38100" dir="2700000" algn="tl">
                    <a:srgbClr val="000000">
                      <a:alpha val="43137"/>
                    </a:srgbClr>
                  </a:outerShdw>
                </a:effectLst>
                <a:cs typeface="B Titr" panose="00000700000000000000" pitchFamily="2" charset="-78"/>
              </a:rPr>
              <a:t>فصل اول : تجربه و تفکر</a:t>
            </a:r>
            <a:endParaRPr lang="en-US" dirty="0">
              <a:solidFill>
                <a:srgbClr val="00B0F0"/>
              </a:solidFill>
              <a:effectLst>
                <a:outerShdw blurRad="38100" dist="38100" dir="2700000" algn="tl">
                  <a:srgbClr val="000000">
                    <a:alpha val="43137"/>
                  </a:srgbClr>
                </a:outerShdw>
              </a:effectLst>
              <a:cs typeface="B Titr" panose="00000700000000000000" pitchFamily="2" charset="-78"/>
            </a:endParaRPr>
          </a:p>
        </p:txBody>
      </p:sp>
      <p:pic>
        <p:nvPicPr>
          <p:cNvPr id="9" name="Picture 8"/>
          <p:cNvPicPr>
            <a:picLocks noChangeAspect="1"/>
          </p:cNvPicPr>
          <p:nvPr/>
        </p:nvPicPr>
        <p:blipFill>
          <a:blip r:embed="rId2"/>
          <a:stretch>
            <a:fillRect/>
          </a:stretch>
        </p:blipFill>
        <p:spPr>
          <a:xfrm>
            <a:off x="3214415" y="530134"/>
            <a:ext cx="5972175" cy="381000"/>
          </a:xfrm>
          <a:prstGeom prst="rect">
            <a:avLst/>
          </a:prstGeom>
        </p:spPr>
      </p:pic>
      <p:pic>
        <p:nvPicPr>
          <p:cNvPr id="2" name="Picture 1"/>
          <p:cNvPicPr>
            <a:picLocks noChangeAspect="1"/>
          </p:cNvPicPr>
          <p:nvPr/>
        </p:nvPicPr>
        <p:blipFill>
          <a:blip r:embed="rId3"/>
          <a:stretch>
            <a:fillRect/>
          </a:stretch>
        </p:blipFill>
        <p:spPr>
          <a:xfrm>
            <a:off x="470263" y="1672047"/>
            <a:ext cx="11070779" cy="2753856"/>
          </a:xfrm>
          <a:prstGeom prst="rect">
            <a:avLst/>
          </a:prstGeom>
        </p:spPr>
      </p:pic>
      <p:pic>
        <p:nvPicPr>
          <p:cNvPr id="3" name="Picture 2"/>
          <p:cNvPicPr>
            <a:picLocks noChangeAspect="1"/>
          </p:cNvPicPr>
          <p:nvPr/>
        </p:nvPicPr>
        <p:blipFill>
          <a:blip r:embed="rId4"/>
          <a:stretch>
            <a:fillRect/>
          </a:stretch>
        </p:blipFill>
        <p:spPr>
          <a:xfrm>
            <a:off x="1460178" y="4699877"/>
            <a:ext cx="9480648" cy="997963"/>
          </a:xfrm>
          <a:prstGeom prst="rect">
            <a:avLst/>
          </a:prstGeom>
        </p:spPr>
      </p:pic>
    </p:spTree>
    <p:extLst>
      <p:ext uri="{BB962C8B-B14F-4D97-AF65-F5344CB8AC3E}">
        <p14:creationId xmlns:p14="http://schemas.microsoft.com/office/powerpoint/2010/main" val="313960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21</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sp>
        <p:nvSpPr>
          <p:cNvPr id="8" name="Rectangle 7"/>
          <p:cNvSpPr/>
          <p:nvPr/>
        </p:nvSpPr>
        <p:spPr>
          <a:xfrm>
            <a:off x="5252402" y="40947"/>
            <a:ext cx="2068195" cy="369332"/>
          </a:xfrm>
          <a:prstGeom prst="rect">
            <a:avLst/>
          </a:prstGeom>
        </p:spPr>
        <p:txBody>
          <a:bodyPr wrap="none">
            <a:spAutoFit/>
          </a:bodyPr>
          <a:lstStyle/>
          <a:p>
            <a:pPr algn="ctr"/>
            <a:r>
              <a:rPr lang="fa-IR" dirty="0">
                <a:solidFill>
                  <a:srgbClr val="00B0F0"/>
                </a:solidFill>
                <a:effectLst>
                  <a:outerShdw blurRad="38100" dist="38100" dir="2700000" algn="tl">
                    <a:srgbClr val="000000">
                      <a:alpha val="43137"/>
                    </a:srgbClr>
                  </a:outerShdw>
                </a:effectLst>
                <a:cs typeface="B Titr" panose="00000700000000000000" pitchFamily="2" charset="-78"/>
              </a:rPr>
              <a:t>فصل اول : تجربه و تفکر</a:t>
            </a:r>
            <a:endParaRPr lang="en-US" dirty="0">
              <a:solidFill>
                <a:srgbClr val="00B0F0"/>
              </a:solidFill>
              <a:effectLst>
                <a:outerShdw blurRad="38100" dist="38100" dir="2700000" algn="tl">
                  <a:srgbClr val="000000">
                    <a:alpha val="43137"/>
                  </a:srgbClr>
                </a:outerShdw>
              </a:effectLst>
              <a:cs typeface="B Titr" panose="00000700000000000000" pitchFamily="2" charset="-78"/>
            </a:endParaRPr>
          </a:p>
        </p:txBody>
      </p:sp>
      <p:pic>
        <p:nvPicPr>
          <p:cNvPr id="10" name="Picture 9"/>
          <p:cNvPicPr>
            <a:picLocks noChangeAspect="1"/>
          </p:cNvPicPr>
          <p:nvPr/>
        </p:nvPicPr>
        <p:blipFill>
          <a:blip r:embed="rId2"/>
          <a:stretch>
            <a:fillRect/>
          </a:stretch>
        </p:blipFill>
        <p:spPr>
          <a:xfrm>
            <a:off x="4324350" y="621199"/>
            <a:ext cx="3829050" cy="523875"/>
          </a:xfrm>
          <a:prstGeom prst="rect">
            <a:avLst/>
          </a:prstGeom>
        </p:spPr>
      </p:pic>
      <p:sp>
        <p:nvSpPr>
          <p:cNvPr id="11" name="TextBox 10"/>
          <p:cNvSpPr txBox="1"/>
          <p:nvPr/>
        </p:nvSpPr>
        <p:spPr>
          <a:xfrm>
            <a:off x="10623097" y="513805"/>
            <a:ext cx="1133475" cy="369332"/>
          </a:xfrm>
          <a:prstGeom prst="rect">
            <a:avLst/>
          </a:prstGeom>
          <a:noFill/>
        </p:spPr>
        <p:txBody>
          <a:bodyPr wrap="square" rtlCol="0">
            <a:spAutoFit/>
          </a:bodyPr>
          <a:lstStyle/>
          <a:p>
            <a:r>
              <a:rPr lang="fa-IR" dirty="0" smtClean="0">
                <a:effectLst>
                  <a:outerShdw blurRad="38100" dist="38100" dir="2700000" algn="tl">
                    <a:srgbClr val="000000">
                      <a:alpha val="43137"/>
                    </a:srgbClr>
                  </a:outerShdw>
                </a:effectLst>
                <a:cs typeface="B Titr" panose="00000700000000000000" pitchFamily="2" charset="-78"/>
              </a:rPr>
              <a:t>جمع بندی</a:t>
            </a:r>
            <a:endParaRPr lang="en-US" dirty="0">
              <a:effectLst>
                <a:outerShdw blurRad="38100" dist="38100" dir="2700000" algn="tl">
                  <a:srgbClr val="000000">
                    <a:alpha val="43137"/>
                  </a:srgbClr>
                </a:outerShdw>
              </a:effectLst>
              <a:cs typeface="B Titr" panose="00000700000000000000" pitchFamily="2" charset="-78"/>
            </a:endParaRPr>
          </a:p>
        </p:txBody>
      </p:sp>
      <p:pic>
        <p:nvPicPr>
          <p:cNvPr id="12" name="Picture 11"/>
          <p:cNvPicPr>
            <a:picLocks noChangeAspect="1"/>
          </p:cNvPicPr>
          <p:nvPr/>
        </p:nvPicPr>
        <p:blipFill>
          <a:blip r:embed="rId3"/>
          <a:stretch>
            <a:fillRect/>
          </a:stretch>
        </p:blipFill>
        <p:spPr>
          <a:xfrm>
            <a:off x="312048" y="1355994"/>
            <a:ext cx="11547394" cy="1134657"/>
          </a:xfrm>
          <a:prstGeom prst="rect">
            <a:avLst/>
          </a:prstGeom>
        </p:spPr>
      </p:pic>
      <p:pic>
        <p:nvPicPr>
          <p:cNvPr id="13" name="Picture 12"/>
          <p:cNvPicPr>
            <a:picLocks noChangeAspect="1"/>
          </p:cNvPicPr>
          <p:nvPr/>
        </p:nvPicPr>
        <p:blipFill>
          <a:blip r:embed="rId4"/>
          <a:stretch>
            <a:fillRect/>
          </a:stretch>
        </p:blipFill>
        <p:spPr>
          <a:xfrm>
            <a:off x="647362" y="2701571"/>
            <a:ext cx="11109210" cy="1332266"/>
          </a:xfrm>
          <a:prstGeom prst="rect">
            <a:avLst/>
          </a:prstGeom>
        </p:spPr>
      </p:pic>
      <p:pic>
        <p:nvPicPr>
          <p:cNvPr id="14" name="Picture 13"/>
          <p:cNvPicPr>
            <a:picLocks noChangeAspect="1"/>
          </p:cNvPicPr>
          <p:nvPr/>
        </p:nvPicPr>
        <p:blipFill>
          <a:blip r:embed="rId5"/>
          <a:stretch>
            <a:fillRect/>
          </a:stretch>
        </p:blipFill>
        <p:spPr>
          <a:xfrm>
            <a:off x="3641272" y="4033837"/>
            <a:ext cx="8115300" cy="552450"/>
          </a:xfrm>
          <a:prstGeom prst="rect">
            <a:avLst/>
          </a:prstGeom>
        </p:spPr>
      </p:pic>
      <p:pic>
        <p:nvPicPr>
          <p:cNvPr id="15" name="Picture 14"/>
          <p:cNvPicPr>
            <a:picLocks noChangeAspect="1"/>
          </p:cNvPicPr>
          <p:nvPr/>
        </p:nvPicPr>
        <p:blipFill>
          <a:blip r:embed="rId6"/>
          <a:stretch>
            <a:fillRect/>
          </a:stretch>
        </p:blipFill>
        <p:spPr>
          <a:xfrm>
            <a:off x="448867" y="4613275"/>
            <a:ext cx="11506200" cy="1743075"/>
          </a:xfrm>
          <a:prstGeom prst="rect">
            <a:avLst/>
          </a:prstGeom>
        </p:spPr>
      </p:pic>
    </p:spTree>
    <p:extLst>
      <p:ext uri="{BB962C8B-B14F-4D97-AF65-F5344CB8AC3E}">
        <p14:creationId xmlns:p14="http://schemas.microsoft.com/office/powerpoint/2010/main" val="272477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22</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sp>
        <p:nvSpPr>
          <p:cNvPr id="8" name="Title 1"/>
          <p:cNvSpPr>
            <a:spLocks noGrp="1"/>
          </p:cNvSpPr>
          <p:nvPr>
            <p:ph type="title"/>
          </p:nvPr>
        </p:nvSpPr>
        <p:spPr>
          <a:xfrm>
            <a:off x="5019675" y="200055"/>
            <a:ext cx="3238500" cy="1020762"/>
          </a:xfrm>
        </p:spPr>
        <p:txBody>
          <a:bodyPr/>
          <a:lstStyle/>
          <a:p>
            <a:pPr algn="r" rtl="1" fontAlgn="auto">
              <a:spcAft>
                <a:spcPts val="0"/>
              </a:spcAft>
              <a:defRPr/>
            </a:pPr>
            <a:r>
              <a:rPr lang="fa-IR" dirty="0" smtClean="0">
                <a:effectLst>
                  <a:outerShdw blurRad="38100" dist="38100" dir="2700000" algn="tl">
                    <a:srgbClr val="000000">
                      <a:alpha val="43137"/>
                    </a:srgbClr>
                  </a:outerShdw>
                </a:effectLst>
                <a:cs typeface="B Titr" panose="00000700000000000000" pitchFamily="2" charset="-78"/>
              </a:rPr>
              <a:t>علم وکنجکاوی:</a:t>
            </a:r>
            <a:endParaRPr lang="en-US" dirty="0" smtClean="0">
              <a:effectLst>
                <a:outerShdw blurRad="38100" dist="38100" dir="2700000" algn="tl">
                  <a:srgbClr val="000000">
                    <a:alpha val="43137"/>
                  </a:srgbClr>
                </a:outerShdw>
              </a:effectLst>
              <a:cs typeface="B Titr" panose="00000700000000000000" pitchFamily="2" charset="-78"/>
            </a:endParaRPr>
          </a:p>
        </p:txBody>
      </p:sp>
      <p:sp>
        <p:nvSpPr>
          <p:cNvPr id="2" name="TextBox 1"/>
          <p:cNvSpPr txBox="1"/>
          <p:nvPr/>
        </p:nvSpPr>
        <p:spPr>
          <a:xfrm>
            <a:off x="2705100" y="1409700"/>
            <a:ext cx="7375737" cy="523220"/>
          </a:xfrm>
          <a:prstGeom prst="rect">
            <a:avLst/>
          </a:prstGeom>
          <a:noFill/>
        </p:spPr>
        <p:txBody>
          <a:bodyPr wrap="none" rtlCol="0">
            <a:spAutoFit/>
          </a:bodyPr>
          <a:lstStyle/>
          <a:p>
            <a:r>
              <a:rPr lang="fa-IR" sz="2800" dirty="0" smtClean="0">
                <a:solidFill>
                  <a:srgbClr val="FF0000"/>
                </a:solidFill>
                <a:effectLst>
                  <a:outerShdw blurRad="38100" dist="38100" dir="2700000" algn="tl">
                    <a:srgbClr val="000000">
                      <a:alpha val="43137"/>
                    </a:srgbClr>
                  </a:outerShdw>
                </a:effectLst>
                <a:cs typeface="B Titr" panose="00000700000000000000" pitchFamily="2" charset="-78"/>
              </a:rPr>
              <a:t>* کنجکاوی کردن و پرسیدن، همواره با علم همراه است*</a:t>
            </a:r>
            <a:endParaRPr lang="en-US" sz="2800"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9" name="TextBox 8"/>
          <p:cNvSpPr txBox="1"/>
          <p:nvPr/>
        </p:nvSpPr>
        <p:spPr>
          <a:xfrm>
            <a:off x="138279" y="3250718"/>
            <a:ext cx="11915441" cy="461665"/>
          </a:xfrm>
          <a:prstGeom prst="rect">
            <a:avLst/>
          </a:prstGeom>
          <a:noFill/>
        </p:spPr>
        <p:txBody>
          <a:bodyPr wrap="none" rtlCol="0">
            <a:spAutoFit/>
          </a:bodyPr>
          <a:lstStyle/>
          <a:p>
            <a:r>
              <a:rPr lang="fa-IR" sz="2400" dirty="0" smtClean="0">
                <a:solidFill>
                  <a:srgbClr val="002060"/>
                </a:solidFill>
                <a:effectLst>
                  <a:outerShdw blurRad="38100" dist="38100" dir="2700000" algn="tl">
                    <a:srgbClr val="000000">
                      <a:alpha val="43137"/>
                    </a:srgbClr>
                  </a:outerShdw>
                </a:effectLst>
                <a:cs typeface="B Titr" panose="00000700000000000000" pitchFamily="2" charset="-78"/>
              </a:rPr>
              <a:t>تمایل به دانستن، در همه ما وجود دارد.</a:t>
            </a:r>
            <a:r>
              <a:rPr lang="fa-IR" sz="2400" dirty="0" smtClean="0">
                <a:solidFill>
                  <a:srgbClr val="FF0000"/>
                </a:solidFill>
                <a:effectLst>
                  <a:outerShdw blurRad="38100" dist="38100" dir="2700000" algn="tl">
                    <a:srgbClr val="000000">
                      <a:alpha val="43137"/>
                    </a:srgbClr>
                  </a:outerShdw>
                </a:effectLst>
                <a:cs typeface="B Titr" panose="00000700000000000000" pitchFamily="2" charset="-78"/>
              </a:rPr>
              <a:t>کنجکاوی کردن و پرسیدن </a:t>
            </a:r>
            <a:r>
              <a:rPr lang="fa-IR" sz="2400" dirty="0" smtClean="0">
                <a:solidFill>
                  <a:srgbClr val="002060"/>
                </a:solidFill>
                <a:effectLst>
                  <a:outerShdw blurRad="38100" dist="38100" dir="2700000" algn="tl">
                    <a:srgbClr val="000000">
                      <a:alpha val="43137"/>
                    </a:srgbClr>
                  </a:outerShdw>
                </a:effectLst>
                <a:cs typeface="B Titr" panose="00000700000000000000" pitchFamily="2" charset="-78"/>
              </a:rPr>
              <a:t>می تواند پرسش های جدیدی را پیش آورد.</a:t>
            </a:r>
            <a:endParaRPr lang="en-US" sz="2400" dirty="0">
              <a:solidFill>
                <a:srgbClr val="002060"/>
              </a:solidFill>
              <a:effectLst>
                <a:outerShdw blurRad="38100" dist="38100" dir="2700000" algn="tl">
                  <a:srgbClr val="000000">
                    <a:alpha val="43137"/>
                  </a:srgbClr>
                </a:outerShdw>
              </a:effectLst>
              <a:cs typeface="B Titr" panose="00000700000000000000" pitchFamily="2" charset="-78"/>
            </a:endParaRPr>
          </a:p>
        </p:txBody>
      </p:sp>
      <p:sp>
        <p:nvSpPr>
          <p:cNvPr id="10" name="TextBox 9"/>
          <p:cNvSpPr txBox="1"/>
          <p:nvPr/>
        </p:nvSpPr>
        <p:spPr>
          <a:xfrm>
            <a:off x="1161701" y="2274203"/>
            <a:ext cx="10344499" cy="523220"/>
          </a:xfrm>
          <a:prstGeom prst="rect">
            <a:avLst/>
          </a:prstGeom>
          <a:noFill/>
        </p:spPr>
        <p:txBody>
          <a:bodyPr wrap="none" rtlCol="0">
            <a:spAutoFit/>
          </a:bodyPr>
          <a:lstStyle/>
          <a:p>
            <a:r>
              <a:rPr lang="fa-IR" sz="2800" dirty="0" smtClean="0">
                <a:solidFill>
                  <a:srgbClr val="002060"/>
                </a:solidFill>
                <a:effectLst>
                  <a:outerShdw blurRad="38100" dist="38100" dir="2700000" algn="tl">
                    <a:srgbClr val="000000">
                      <a:alpha val="43137"/>
                    </a:srgbClr>
                  </a:outerShdw>
                </a:effectLst>
                <a:cs typeface="B Titr" panose="00000700000000000000" pitchFamily="2" charset="-78"/>
              </a:rPr>
              <a:t>ما معمولاً درباره ی چیزهایی که می بینیم یا تجربه می کنیم،سوال هایی می پرسیم.</a:t>
            </a:r>
            <a:endParaRPr lang="en-US" sz="2800" dirty="0">
              <a:solidFill>
                <a:srgbClr val="002060"/>
              </a:solidFill>
              <a:effectLst>
                <a:outerShdw blurRad="38100" dist="38100" dir="2700000" algn="tl">
                  <a:srgbClr val="000000">
                    <a:alpha val="43137"/>
                  </a:srgbClr>
                </a:outerShdw>
              </a:effectLst>
              <a:cs typeface="B Titr" panose="00000700000000000000" pitchFamily="2" charset="-78"/>
            </a:endParaRPr>
          </a:p>
        </p:txBody>
      </p:sp>
      <p:sp>
        <p:nvSpPr>
          <p:cNvPr id="11" name="TextBox 10"/>
          <p:cNvSpPr txBox="1"/>
          <p:nvPr/>
        </p:nvSpPr>
        <p:spPr>
          <a:xfrm>
            <a:off x="1386054" y="4080375"/>
            <a:ext cx="9235220" cy="461665"/>
          </a:xfrm>
          <a:prstGeom prst="rect">
            <a:avLst/>
          </a:prstGeom>
          <a:noFill/>
        </p:spPr>
        <p:txBody>
          <a:bodyPr wrap="none" rtlCol="0">
            <a:spAutoFit/>
          </a:bodyPr>
          <a:lstStyle/>
          <a:p>
            <a:r>
              <a:rPr lang="fa-IR" sz="2400" dirty="0" smtClean="0">
                <a:solidFill>
                  <a:srgbClr val="002060"/>
                </a:solidFill>
                <a:effectLst>
                  <a:outerShdw blurRad="38100" dist="38100" dir="2700000" algn="tl">
                    <a:srgbClr val="000000">
                      <a:alpha val="43137"/>
                    </a:srgbClr>
                  </a:outerShdw>
                </a:effectLst>
                <a:cs typeface="B Titr" panose="00000700000000000000" pitchFamily="2" charset="-78"/>
              </a:rPr>
              <a:t>آنچه دانشمندان را از دیگران متمایز می کند</a:t>
            </a:r>
            <a:r>
              <a:rPr lang="fa-IR" sz="2400" dirty="0" smtClean="0">
                <a:solidFill>
                  <a:srgbClr val="FF0000"/>
                </a:solidFill>
                <a:effectLst>
                  <a:outerShdw blurRad="38100" dist="38100" dir="2700000" algn="tl">
                    <a:srgbClr val="000000">
                      <a:alpha val="43137"/>
                    </a:srgbClr>
                  </a:outerShdw>
                </a:effectLst>
                <a:cs typeface="B Titr" panose="00000700000000000000" pitchFamily="2" charset="-78"/>
              </a:rPr>
              <a:t>،کنجکاوی،توان تفکر و خلاقیت </a:t>
            </a:r>
            <a:r>
              <a:rPr lang="fa-IR" sz="2400" dirty="0" smtClean="0">
                <a:solidFill>
                  <a:srgbClr val="002060"/>
                </a:solidFill>
                <a:effectLst>
                  <a:outerShdw blurRad="38100" dist="38100" dir="2700000" algn="tl">
                    <a:srgbClr val="000000">
                      <a:alpha val="43137"/>
                    </a:srgbClr>
                  </a:outerShdw>
                </a:effectLst>
                <a:cs typeface="B Titr" panose="00000700000000000000" pitchFamily="2" charset="-78"/>
              </a:rPr>
              <a:t>آنهاست.</a:t>
            </a:r>
            <a:endParaRPr lang="en-US" sz="2400" dirty="0">
              <a:solidFill>
                <a:srgbClr val="002060"/>
              </a:solidFill>
              <a:effectLst>
                <a:outerShdw blurRad="38100" dist="38100" dir="2700000" algn="tl">
                  <a:srgbClr val="000000">
                    <a:alpha val="43137"/>
                  </a:srgbClr>
                </a:outerShdw>
              </a:effectLst>
              <a:cs typeface="B Titr" panose="00000700000000000000" pitchFamily="2" charset="-78"/>
            </a:endParaRPr>
          </a:p>
        </p:txBody>
      </p:sp>
      <p:sp>
        <p:nvSpPr>
          <p:cNvPr id="12" name="Oval 11"/>
          <p:cNvSpPr/>
          <p:nvPr/>
        </p:nvSpPr>
        <p:spPr>
          <a:xfrm>
            <a:off x="9648825" y="4542040"/>
            <a:ext cx="2247900" cy="19494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rgbClr val="002060"/>
                </a:solidFill>
                <a:effectLst>
                  <a:outerShdw blurRad="38100" dist="38100" dir="2700000" algn="tl">
                    <a:srgbClr val="000000">
                      <a:alpha val="43137"/>
                    </a:srgbClr>
                  </a:outerShdw>
                </a:effectLst>
                <a:cs typeface="B Titr" panose="00000700000000000000" pitchFamily="2" charset="-78"/>
              </a:rPr>
              <a:t>نیوتون</a:t>
            </a:r>
          </a:p>
          <a:p>
            <a:pPr algn="ctr"/>
            <a:r>
              <a:rPr lang="fa-IR" sz="2800" dirty="0">
                <a:solidFill>
                  <a:srgbClr val="002060"/>
                </a:solidFill>
                <a:effectLst>
                  <a:outerShdw blurRad="38100" dist="38100" dir="2700000" algn="tl">
                    <a:srgbClr val="000000">
                      <a:alpha val="43137"/>
                    </a:srgbClr>
                  </a:outerShdw>
                </a:effectLst>
                <a:cs typeface="B Titr" panose="00000700000000000000" pitchFamily="2" charset="-78"/>
              </a:rPr>
              <a:t>سیب و </a:t>
            </a:r>
            <a:endParaRPr lang="fa-IR" sz="2800" dirty="0" smtClean="0">
              <a:solidFill>
                <a:srgbClr val="002060"/>
              </a:solidFill>
              <a:effectLst>
                <a:outerShdw blurRad="38100" dist="38100" dir="2700000" algn="tl">
                  <a:srgbClr val="000000">
                    <a:alpha val="43137"/>
                  </a:srgbClr>
                </a:outerShdw>
              </a:effectLst>
              <a:cs typeface="B Titr" panose="00000700000000000000" pitchFamily="2" charset="-78"/>
            </a:endParaRPr>
          </a:p>
          <a:p>
            <a:pPr algn="ctr"/>
            <a:r>
              <a:rPr lang="fa-IR" sz="2800" dirty="0" smtClean="0">
                <a:solidFill>
                  <a:srgbClr val="002060"/>
                </a:solidFill>
                <a:effectLst>
                  <a:outerShdw blurRad="38100" dist="38100" dir="2700000" algn="tl">
                    <a:srgbClr val="000000">
                      <a:alpha val="43137"/>
                    </a:srgbClr>
                  </a:outerShdw>
                </a:effectLst>
                <a:cs typeface="B Titr" panose="00000700000000000000" pitchFamily="2" charset="-78"/>
              </a:rPr>
              <a:t>یک </a:t>
            </a:r>
            <a:r>
              <a:rPr lang="fa-IR" sz="2800" dirty="0">
                <a:solidFill>
                  <a:srgbClr val="002060"/>
                </a:solidFill>
                <a:effectLst>
                  <a:outerShdw blurRad="38100" dist="38100" dir="2700000" algn="tl">
                    <a:srgbClr val="000000">
                      <a:alpha val="43137"/>
                    </a:srgbClr>
                  </a:outerShdw>
                </a:effectLst>
                <a:cs typeface="B Titr" panose="00000700000000000000" pitchFamily="2" charset="-78"/>
              </a:rPr>
              <a:t>کشف بزرگ</a:t>
            </a:r>
            <a:endParaRPr lang="en-US" sz="2800" dirty="0">
              <a:solidFill>
                <a:srgbClr val="002060"/>
              </a:solidFill>
              <a:effectLst>
                <a:outerShdw blurRad="38100" dist="38100" dir="2700000" algn="tl">
                  <a:srgbClr val="000000">
                    <a:alpha val="43137"/>
                  </a:srgbClr>
                </a:outerShdw>
              </a:effectLst>
              <a:cs typeface="B Titr" panose="00000700000000000000" pitchFamily="2" charset="-78"/>
            </a:endParaRPr>
          </a:p>
        </p:txBody>
      </p:sp>
      <p:sp>
        <p:nvSpPr>
          <p:cNvPr id="13" name="Rounded Rectangle 12"/>
          <p:cNvSpPr/>
          <p:nvPr/>
        </p:nvSpPr>
        <p:spPr>
          <a:xfrm>
            <a:off x="905692" y="4943181"/>
            <a:ext cx="5800725" cy="7048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2400" dirty="0" smtClean="0">
                <a:solidFill>
                  <a:schemeClr val="tx1"/>
                </a:solidFill>
                <a:effectLst>
                  <a:outerShdw blurRad="38100" dist="38100" dir="2700000" algn="tl">
                    <a:srgbClr val="000000">
                      <a:alpha val="43137"/>
                    </a:srgbClr>
                  </a:outerShdw>
                </a:effectLst>
                <a:cs typeface="B Titr" panose="00000700000000000000" pitchFamily="2" charset="-78"/>
              </a:rPr>
              <a:t>دانشمندان به پدیده های اطرافشان بی اعتنا نیستند</a:t>
            </a:r>
            <a:endParaRPr lang="en-US" sz="2400" dirty="0">
              <a:solidFill>
                <a:schemeClr val="tx1"/>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277936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23</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pic>
        <p:nvPicPr>
          <p:cNvPr id="8" name="Picture 2" descr="C:\Users\asus\Desktop\1\001-050-C104 (01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430256"/>
            <a:ext cx="7101133" cy="4111655"/>
          </a:xfrm>
          <a:noFill/>
        </p:spPr>
      </p:pic>
      <p:sp>
        <p:nvSpPr>
          <p:cNvPr id="9" name="Title 2"/>
          <p:cNvSpPr>
            <a:spLocks noGrp="1"/>
          </p:cNvSpPr>
          <p:nvPr>
            <p:ph type="title"/>
          </p:nvPr>
        </p:nvSpPr>
        <p:spPr>
          <a:xfrm>
            <a:off x="6962775" y="400109"/>
            <a:ext cx="4886325" cy="904815"/>
          </a:xfrm>
        </p:spPr>
        <p:txBody>
          <a:bodyPr>
            <a:normAutofit fontScale="90000"/>
          </a:bodyPr>
          <a:lstStyle/>
          <a:p>
            <a:pPr lvl="4" algn="ctr" rtl="1" fontAlgn="auto">
              <a:spcAft>
                <a:spcPts val="0"/>
              </a:spcAft>
              <a:defRPr/>
            </a:pPr>
            <a:r>
              <a:rPr lang="fa-IR" sz="3600" dirty="0" smtClean="0">
                <a:solidFill>
                  <a:srgbClr val="002060"/>
                </a:solidFill>
                <a:cs typeface="B Titr" panose="00000700000000000000" pitchFamily="2" charset="-78"/>
              </a:rPr>
              <a:t>مهم </a:t>
            </a:r>
            <a:r>
              <a:rPr lang="fa-IR" sz="3600" dirty="0">
                <a:solidFill>
                  <a:srgbClr val="002060"/>
                </a:solidFill>
                <a:cs typeface="B Titr" panose="00000700000000000000" pitchFamily="2" charset="-78"/>
              </a:rPr>
              <a:t>ترین نکته در علم </a:t>
            </a:r>
            <a:r>
              <a:rPr lang="fa-IR" sz="3600" dirty="0" smtClean="0">
                <a:solidFill>
                  <a:srgbClr val="002060"/>
                </a:solidFill>
                <a:cs typeface="B Titr" panose="00000700000000000000" pitchFamily="2" charset="-78"/>
              </a:rPr>
              <a:t>چیست؟؟؟؟</a:t>
            </a:r>
            <a:endParaRPr lang="en-US" sz="1800" dirty="0">
              <a:solidFill>
                <a:sysClr val="windowText" lastClr="000000"/>
              </a:solidFill>
              <a:cs typeface="B Titr" panose="00000700000000000000" pitchFamily="2" charset="-78"/>
            </a:endParaRPr>
          </a:p>
        </p:txBody>
      </p:sp>
      <p:sp>
        <p:nvSpPr>
          <p:cNvPr id="2" name="Rectangle 1"/>
          <p:cNvSpPr/>
          <p:nvPr/>
        </p:nvSpPr>
        <p:spPr>
          <a:xfrm>
            <a:off x="8080076" y="1901309"/>
            <a:ext cx="3804247" cy="584775"/>
          </a:xfrm>
          <a:prstGeom prst="rect">
            <a:avLst/>
          </a:prstGeom>
        </p:spPr>
        <p:txBody>
          <a:bodyPr wrap="none">
            <a:spAutoFit/>
          </a:bodyPr>
          <a:lstStyle/>
          <a:p>
            <a:r>
              <a:rPr lang="fa-IR" sz="3200" dirty="0">
                <a:solidFill>
                  <a:srgbClr val="FF0000"/>
                </a:solidFill>
                <a:cs typeface="B Titr" panose="00000700000000000000" pitchFamily="2" charset="-78"/>
              </a:rPr>
              <a:t>سوال کردن ویافتن جواب</a:t>
            </a:r>
            <a:endParaRPr lang="en-US" sz="3200" dirty="0">
              <a:solidFill>
                <a:srgbClr val="FF0000"/>
              </a:solidFill>
              <a:cs typeface="B Titr" panose="00000700000000000000" pitchFamily="2" charset="-78"/>
            </a:endParaRPr>
          </a:p>
        </p:txBody>
      </p:sp>
      <p:pic>
        <p:nvPicPr>
          <p:cNvPr id="10" name="Picture 9"/>
          <p:cNvPicPr>
            <a:picLocks noChangeAspect="1"/>
          </p:cNvPicPr>
          <p:nvPr/>
        </p:nvPicPr>
        <p:blipFill>
          <a:blip r:embed="rId3"/>
          <a:stretch>
            <a:fillRect/>
          </a:stretch>
        </p:blipFill>
        <p:spPr>
          <a:xfrm>
            <a:off x="71437" y="4976371"/>
            <a:ext cx="11880973" cy="1114377"/>
          </a:xfrm>
          <a:prstGeom prst="rect">
            <a:avLst/>
          </a:prstGeom>
        </p:spPr>
      </p:pic>
    </p:spTree>
    <p:extLst>
      <p:ext uri="{BB962C8B-B14F-4D97-AF65-F5344CB8AC3E}">
        <p14:creationId xmlns:p14="http://schemas.microsoft.com/office/powerpoint/2010/main" val="389966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24</a:t>
            </a:fld>
            <a:endParaRPr lang="en-US"/>
          </a:p>
        </p:txBody>
      </p:sp>
      <p:sp>
        <p:nvSpPr>
          <p:cNvPr id="7" name="Rectangle 6"/>
          <p:cNvSpPr/>
          <p:nvPr/>
        </p:nvSpPr>
        <p:spPr>
          <a:xfrm>
            <a:off x="87086" y="156754"/>
            <a:ext cx="11895908" cy="6032421"/>
          </a:xfrm>
          <a:prstGeom prst="rect">
            <a:avLst/>
          </a:prstGeom>
        </p:spPr>
        <p:txBody>
          <a:bodyPr wrap="square">
            <a:spAutoFit/>
          </a:bodyPr>
          <a:lstStyle/>
          <a:p>
            <a:pPr algn="r" rtl="1"/>
            <a:r>
              <a:rPr lang="fa-IR" b="1" dirty="0" smtClean="0">
                <a:cs typeface="B Zar" panose="00000400000000000000" pitchFamily="2" charset="-78"/>
              </a:rPr>
              <a:t>نکات </a:t>
            </a:r>
            <a:r>
              <a:rPr lang="fa-IR" b="1" dirty="0">
                <a:cs typeface="B Zar" panose="00000400000000000000" pitchFamily="2" charset="-78"/>
              </a:rPr>
              <a:t>مهم علوم تجربی فصل اول علوم هفتم</a:t>
            </a:r>
          </a:p>
          <a:p>
            <a:pPr algn="r" rtl="1"/>
            <a:endParaRPr lang="fa-IR" sz="1600" dirty="0">
              <a:cs typeface="B Zar" panose="00000400000000000000" pitchFamily="2" charset="-78"/>
            </a:endParaRPr>
          </a:p>
          <a:p>
            <a:pPr algn="r" rtl="1"/>
            <a:r>
              <a:rPr lang="en-US" sz="1600" dirty="0">
                <a:cs typeface="B Zar" panose="00000400000000000000" pitchFamily="2" charset="-78"/>
              </a:rPr>
              <a:t>👈 </a:t>
            </a:r>
            <a:r>
              <a:rPr lang="fa-IR" sz="1600" b="1" dirty="0">
                <a:cs typeface="B Zar" panose="00000400000000000000" pitchFamily="2" charset="-78"/>
              </a:rPr>
              <a:t>یکی از ویژگی های انسان «کنجکاوی » است که از دوران کودکی تا پایان عمر، او را به دانستن و کشف دانش سوق می دهد. </a:t>
            </a:r>
          </a:p>
          <a:p>
            <a:pPr algn="r" rtl="1"/>
            <a:endParaRPr lang="fa-IR" sz="1600" dirty="0">
              <a:cs typeface="B Zar" panose="00000400000000000000" pitchFamily="2" charset="-78"/>
            </a:endParaRPr>
          </a:p>
          <a:p>
            <a:pPr algn="r" rtl="1"/>
            <a:r>
              <a:rPr lang="en-US" sz="1600" dirty="0">
                <a:cs typeface="B Zar" panose="00000400000000000000" pitchFamily="2" charset="-78"/>
              </a:rPr>
              <a:t>💢 </a:t>
            </a:r>
            <a:r>
              <a:rPr lang="fa-IR" sz="1600" b="1" dirty="0">
                <a:solidFill>
                  <a:srgbClr val="FF0000"/>
                </a:solidFill>
                <a:cs typeface="B Zar" panose="00000400000000000000" pitchFamily="2" charset="-78"/>
              </a:rPr>
              <a:t>گوشه ای از موفقیت ها و نوآوری ها ی متخصصا ن ایرانی :</a:t>
            </a:r>
          </a:p>
          <a:p>
            <a:pPr algn="r" rtl="1"/>
            <a:endParaRPr lang="fa-IR" sz="1600" dirty="0">
              <a:cs typeface="B Zar" panose="00000400000000000000" pitchFamily="2" charset="-78"/>
            </a:endParaRPr>
          </a:p>
          <a:p>
            <a:pPr algn="r" rtl="1"/>
            <a:r>
              <a:rPr lang="fa-IR" sz="1600" b="1" dirty="0">
                <a:solidFill>
                  <a:srgbClr val="0070C0"/>
                </a:solidFill>
                <a:cs typeface="B Zar" panose="00000400000000000000" pitchFamily="2" charset="-78"/>
              </a:rPr>
              <a:t>ساخت شش داروی جدید زیست فناوری توسط دانشمندان ایرانی</a:t>
            </a:r>
          </a:p>
          <a:p>
            <a:pPr algn="r" rtl="1"/>
            <a:r>
              <a:rPr lang="fa-IR" sz="1600" b="1" dirty="0">
                <a:solidFill>
                  <a:srgbClr val="0070C0"/>
                </a:solidFill>
                <a:cs typeface="B Zar" panose="00000400000000000000" pitchFamily="2" charset="-78"/>
              </a:rPr>
              <a:t>ساخت سد کرخه(بزرگ ترین سد خاکی - رسی خاورمیانه)که بر روی رودخانه کرخه در ۲۲ کیلومتری شمال غربی شهرستان اندیمشک در استان خوزستان ساخته شده‌است.</a:t>
            </a:r>
          </a:p>
          <a:p>
            <a:pPr algn="r" rtl="1"/>
            <a:r>
              <a:rPr lang="fa-IR" sz="1600" b="1" dirty="0">
                <a:solidFill>
                  <a:srgbClr val="0070C0"/>
                </a:solidFill>
                <a:cs typeface="B Zar" panose="00000400000000000000" pitchFamily="2" charset="-78"/>
              </a:rPr>
              <a:t>پهپاد ( پرنده هدایت پذیر از دور) ساخت ایران</a:t>
            </a:r>
          </a:p>
          <a:p>
            <a:pPr algn="r" rtl="1"/>
            <a:r>
              <a:rPr lang="fa-IR" sz="1600" b="1" dirty="0">
                <a:solidFill>
                  <a:srgbClr val="0070C0"/>
                </a:solidFill>
                <a:cs typeface="B Zar" panose="00000400000000000000" pitchFamily="2" charset="-78"/>
              </a:rPr>
              <a:t>هواپیماهای بدون سرنشین در ایران به «پهپاد» شهرت دارند.</a:t>
            </a:r>
          </a:p>
          <a:p>
            <a:pPr algn="r" rtl="1"/>
            <a:r>
              <a:rPr lang="fa-IR" sz="1600" b="1" dirty="0">
                <a:solidFill>
                  <a:srgbClr val="0070C0"/>
                </a:solidFill>
                <a:cs typeface="B Zar" panose="00000400000000000000" pitchFamily="2" charset="-78"/>
              </a:rPr>
              <a:t>اولین گوساله شبیه سازی شده در خاورمیانه به نام بنیانا در ایران به دنیا آمد.</a:t>
            </a:r>
          </a:p>
          <a:p>
            <a:pPr algn="r" rtl="1"/>
            <a:r>
              <a:rPr lang="fa-IR" sz="1600" dirty="0">
                <a:solidFill>
                  <a:srgbClr val="FF0000"/>
                </a:solidFill>
                <a:cs typeface="B Zar" panose="00000400000000000000" pitchFamily="2" charset="-78"/>
              </a:rPr>
              <a:t>تولید گوساله بنیانا در ساعت ۱۵:۳۰ روز شنبه ۲۰ تیر ۱۳۸۸ و پس از گذراندن ۲۷۰ روز کامل حاملگی با انجام عمل سزارین در مجتمع دامپروری نصر در پژوهشکده رویان اصفهان تحقق یافت</a:t>
            </a:r>
          </a:p>
          <a:p>
            <a:pPr algn="r" rtl="1"/>
            <a:r>
              <a:rPr lang="fa-IR" sz="1600" dirty="0">
                <a:solidFill>
                  <a:srgbClr val="FF0000"/>
                </a:solidFill>
                <a:cs typeface="B Zar" panose="00000400000000000000" pitchFamily="2" charset="-78"/>
              </a:rPr>
              <a:t>این گوساله چندروز بعد از بدنیا آمدن به دلایل عفونتی که مشخص نیست چگونه ایجاد شده بود تلف شد.</a:t>
            </a:r>
          </a:p>
          <a:p>
            <a:pPr algn="r" rtl="1"/>
            <a:endParaRPr lang="fa-IR" sz="1600" dirty="0">
              <a:cs typeface="B Zar" panose="00000400000000000000" pitchFamily="2" charset="-78"/>
            </a:endParaRPr>
          </a:p>
          <a:p>
            <a:pPr algn="r" rtl="1"/>
            <a:r>
              <a:rPr lang="en-US" sz="1600" b="1" dirty="0">
                <a:solidFill>
                  <a:srgbClr val="FF0000"/>
                </a:solidFill>
                <a:effectLst>
                  <a:outerShdw blurRad="38100" dist="38100" dir="2700000" algn="tl">
                    <a:srgbClr val="000000">
                      <a:alpha val="43137"/>
                    </a:srgbClr>
                  </a:outerShdw>
                </a:effectLst>
                <a:cs typeface="B Zar" panose="00000400000000000000" pitchFamily="2" charset="-78"/>
              </a:rPr>
              <a:t>✅ </a:t>
            </a:r>
            <a:r>
              <a:rPr lang="fa-IR" sz="1600" b="1" dirty="0">
                <a:solidFill>
                  <a:srgbClr val="FF0000"/>
                </a:solidFill>
                <a:effectLst>
                  <a:outerShdw blurRad="38100" dist="38100" dir="2700000" algn="tl">
                    <a:srgbClr val="000000">
                      <a:alpha val="43137"/>
                    </a:srgbClr>
                  </a:outerShdw>
                </a:effectLst>
                <a:cs typeface="B Zar" panose="00000400000000000000" pitchFamily="2" charset="-78"/>
              </a:rPr>
              <a:t>سؤال کردن و یافتن جواب مهم ترین نکته در علم است.</a:t>
            </a:r>
            <a:r>
              <a:rPr lang="en-US" sz="1600" b="1" dirty="0">
                <a:solidFill>
                  <a:srgbClr val="FF0000"/>
                </a:solidFill>
                <a:effectLst>
                  <a:outerShdw blurRad="38100" dist="38100" dir="2700000" algn="tl">
                    <a:srgbClr val="000000">
                      <a:alpha val="43137"/>
                    </a:srgbClr>
                  </a:outerShdw>
                </a:effectLst>
                <a:cs typeface="B Zar" panose="00000400000000000000" pitchFamily="2" charset="-78"/>
              </a:rPr>
              <a:t>👌</a:t>
            </a:r>
          </a:p>
          <a:p>
            <a:pPr algn="r" rtl="1"/>
            <a:endParaRPr lang="en-US" sz="1600" dirty="0">
              <a:cs typeface="B Zar" panose="00000400000000000000" pitchFamily="2" charset="-78"/>
            </a:endParaRPr>
          </a:p>
          <a:p>
            <a:pPr algn="r" rtl="1"/>
            <a:r>
              <a:rPr lang="fa-IR" sz="1600" dirty="0">
                <a:cs typeface="B Zar" panose="00000400000000000000" pitchFamily="2" charset="-78"/>
              </a:rPr>
              <a:t>چگونگی حل مسئله به روش علمی:</a:t>
            </a:r>
          </a:p>
          <a:p>
            <a:pPr algn="r" rtl="1"/>
            <a:r>
              <a:rPr lang="fa-IR" sz="1600" dirty="0">
                <a:cs typeface="B Zar" panose="00000400000000000000" pitchFamily="2" charset="-78"/>
              </a:rPr>
              <a:t>۱- مشاهده و طرح سوال : یعنی ما با استفاده از حواس پنجگانه خودمان اتفاقاتی را که می افتاد حس کنیم .</a:t>
            </a:r>
          </a:p>
          <a:p>
            <a:pPr algn="r" rtl="1"/>
            <a:r>
              <a:rPr lang="fa-IR" sz="1600" dirty="0">
                <a:cs typeface="B Zar" panose="00000400000000000000" pitchFamily="2" charset="-78"/>
              </a:rPr>
              <a:t>۲- جمع آوری اطلاعات : یعنی اینکه ما اطلاعاتی را که با استفاده از حواس در یافت کردیم ، یادداشت کنیم .</a:t>
            </a:r>
          </a:p>
          <a:p>
            <a:pPr algn="r" rtl="1"/>
            <a:r>
              <a:rPr lang="fa-IR" sz="1600" dirty="0">
                <a:cs typeface="B Zar" panose="00000400000000000000" pitchFamily="2" charset="-78"/>
              </a:rPr>
              <a:t>۳-پیشنهاد یا راه حل ( فرضیه سازی ) : در این مرحله به مسئله و سوالی که برایمان پیش آمده پاسخ و یا پاسخهای احتمالی می دهیم .</a:t>
            </a:r>
          </a:p>
          <a:p>
            <a:pPr algn="r" rtl="1"/>
            <a:r>
              <a:rPr lang="fa-IR" sz="1600" dirty="0">
                <a:cs typeface="B Zar" panose="00000400000000000000" pitchFamily="2" charset="-78"/>
              </a:rPr>
              <a:t>۴- آزمایش فرضیه ها : با انجام آزمایش ، فرضیه ما پذیرفته یا رد می شود .</a:t>
            </a:r>
          </a:p>
          <a:p>
            <a:pPr algn="r" rtl="1"/>
            <a:r>
              <a:rPr lang="fa-IR" sz="1600" dirty="0">
                <a:cs typeface="B Zar" panose="00000400000000000000" pitchFamily="2" charset="-78"/>
              </a:rPr>
              <a:t>۵- تکرار آزمایش : بعضی از آزمایش ها در شرایطی درست جواب نمی دهند . پس باید چندین بار آزمایش کنیم تا مطمئن شویم .</a:t>
            </a:r>
          </a:p>
          <a:p>
            <a:pPr algn="r" rtl="1"/>
            <a:r>
              <a:rPr lang="fa-IR" sz="1600" dirty="0">
                <a:cs typeface="B Zar" panose="00000400000000000000" pitchFamily="2" charset="-78"/>
              </a:rPr>
              <a:t>۶-نتیجه گیری : وقتی فرضیه ما با انجام چند آزمایش ثابت شد و به نتیجه رسید ، فرضیه ما تبدیل به نظریه علمی می شود .</a:t>
            </a:r>
          </a:p>
        </p:txBody>
      </p:sp>
    </p:spTree>
    <p:extLst>
      <p:ext uri="{BB962C8B-B14F-4D97-AF65-F5344CB8AC3E}">
        <p14:creationId xmlns:p14="http://schemas.microsoft.com/office/powerpoint/2010/main" val="1037294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25</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sp>
        <p:nvSpPr>
          <p:cNvPr id="8" name="Rectangle 7"/>
          <p:cNvSpPr/>
          <p:nvPr/>
        </p:nvSpPr>
        <p:spPr>
          <a:xfrm>
            <a:off x="4730882" y="292128"/>
            <a:ext cx="2730235" cy="400110"/>
          </a:xfrm>
          <a:prstGeom prst="rect">
            <a:avLst/>
          </a:prstGeom>
        </p:spPr>
        <p:txBody>
          <a:bodyPr wrap="none">
            <a:spAutoFit/>
          </a:bodyPr>
          <a:lstStyle/>
          <a:p>
            <a:r>
              <a:rPr lang="fa-IR" sz="2000" b="1" dirty="0">
                <a:solidFill>
                  <a:srgbClr val="FF0000"/>
                </a:solidFill>
                <a:effectLst>
                  <a:outerShdw blurRad="38100" dist="38100" dir="2700000" algn="tl">
                    <a:srgbClr val="000000">
                      <a:alpha val="43137"/>
                    </a:srgbClr>
                  </a:outerShdw>
                </a:effectLst>
                <a:cs typeface="B Zar" panose="00000400000000000000" pitchFamily="2" charset="-78"/>
              </a:rPr>
              <a:t>فناوری ( تکنولوژی )چیست؟</a:t>
            </a:r>
            <a:endParaRPr lang="en-US" sz="2000" b="1" dirty="0">
              <a:solidFill>
                <a:srgbClr val="FF0000"/>
              </a:solidFill>
              <a:effectLst>
                <a:outerShdw blurRad="38100" dist="38100" dir="2700000" algn="tl">
                  <a:srgbClr val="000000">
                    <a:alpha val="43137"/>
                  </a:srgbClr>
                </a:outerShdw>
              </a:effectLst>
              <a:cs typeface="B Zar" panose="00000400000000000000" pitchFamily="2" charset="-78"/>
            </a:endParaRPr>
          </a:p>
        </p:txBody>
      </p:sp>
      <p:sp>
        <p:nvSpPr>
          <p:cNvPr id="9" name="Rectangle 8"/>
          <p:cNvSpPr/>
          <p:nvPr/>
        </p:nvSpPr>
        <p:spPr>
          <a:xfrm>
            <a:off x="339634" y="905691"/>
            <a:ext cx="11425646" cy="1315745"/>
          </a:xfrm>
          <a:prstGeom prst="rect">
            <a:avLst/>
          </a:prstGeom>
        </p:spPr>
        <p:txBody>
          <a:bodyPr wrap="square">
            <a:spAutoFit/>
          </a:bodyPr>
          <a:lstStyle/>
          <a:p>
            <a:pPr algn="r" rtl="1">
              <a:lnSpc>
                <a:spcPct val="200000"/>
              </a:lnSpc>
            </a:pPr>
            <a:r>
              <a:rPr lang="en-US" b="1" dirty="0">
                <a:effectLst>
                  <a:outerShdw blurRad="38100" dist="38100" dir="2700000" algn="tl">
                    <a:srgbClr val="000000">
                      <a:alpha val="43137"/>
                    </a:srgbClr>
                  </a:outerShdw>
                </a:effectLst>
                <a:cs typeface="B Zar" panose="00000400000000000000" pitchFamily="2" charset="-78"/>
              </a:rPr>
              <a:t>✅ </a:t>
            </a:r>
            <a:r>
              <a:rPr lang="fa-IR" b="1" dirty="0">
                <a:effectLst>
                  <a:outerShdw blurRad="38100" dist="38100" dir="2700000" algn="tl">
                    <a:srgbClr val="000000">
                      <a:alpha val="43137"/>
                    </a:srgbClr>
                  </a:outerShdw>
                </a:effectLst>
                <a:cs typeface="B Zar" panose="00000400000000000000" pitchFamily="2" charset="-78"/>
              </a:rPr>
              <a:t>تبدیل </a:t>
            </a:r>
            <a:r>
              <a:rPr lang="fa-IR" sz="2400" b="1" dirty="0">
                <a:solidFill>
                  <a:srgbClr val="FF0000"/>
                </a:solidFill>
                <a:effectLst>
                  <a:outerShdw blurRad="38100" dist="38100" dir="2700000" algn="tl">
                    <a:srgbClr val="000000">
                      <a:alpha val="43137"/>
                    </a:srgbClr>
                  </a:outerShdw>
                </a:effectLst>
                <a:cs typeface="B Zar" panose="00000400000000000000" pitchFamily="2" charset="-78"/>
              </a:rPr>
              <a:t>علم به عمل </a:t>
            </a:r>
            <a:r>
              <a:rPr lang="fa-IR" b="1" dirty="0">
                <a:effectLst>
                  <a:outerShdw blurRad="38100" dist="38100" dir="2700000" algn="tl">
                    <a:srgbClr val="000000">
                      <a:alpha val="43137"/>
                    </a:srgbClr>
                  </a:outerShdw>
                </a:effectLst>
                <a:cs typeface="B Zar" panose="00000400000000000000" pitchFamily="2" charset="-78"/>
              </a:rPr>
              <a:t>را فناوری می گویند. یعنی این که سعی کنیم با کمک دانش علمی خودمان فراورده ای تولید کنیم تا زندگی ما را راحت تر کند. هدف اصلی فناوری برطرف کردن نیازها است.</a:t>
            </a:r>
            <a:endParaRPr lang="en-US" b="1" dirty="0">
              <a:effectLst>
                <a:outerShdw blurRad="38100" dist="38100" dir="2700000" algn="tl">
                  <a:srgbClr val="000000">
                    <a:alpha val="43137"/>
                  </a:srgbClr>
                </a:outerShdw>
              </a:effectLst>
              <a:cs typeface="B Zar" panose="00000400000000000000" pitchFamily="2" charset="-78"/>
            </a:endParaRPr>
          </a:p>
        </p:txBody>
      </p:sp>
      <p:sp>
        <p:nvSpPr>
          <p:cNvPr id="10" name="Rectangle 9"/>
          <p:cNvSpPr/>
          <p:nvPr/>
        </p:nvSpPr>
        <p:spPr>
          <a:xfrm>
            <a:off x="226423" y="2434889"/>
            <a:ext cx="11643360" cy="400110"/>
          </a:xfrm>
          <a:prstGeom prst="rect">
            <a:avLst/>
          </a:prstGeom>
        </p:spPr>
        <p:txBody>
          <a:bodyPr wrap="square">
            <a:spAutoFit/>
          </a:bodyPr>
          <a:lstStyle/>
          <a:p>
            <a:pPr algn="r" rtl="1"/>
            <a:r>
              <a:rPr lang="en-US" sz="2000" b="1" dirty="0">
                <a:solidFill>
                  <a:srgbClr val="0070C0"/>
                </a:solidFill>
                <a:effectLst>
                  <a:outerShdw blurRad="38100" dist="38100" dir="2700000" algn="tl">
                    <a:srgbClr val="000000">
                      <a:alpha val="43137"/>
                    </a:srgbClr>
                  </a:outerShdw>
                </a:effectLst>
                <a:cs typeface="B Zar" panose="00000400000000000000" pitchFamily="2" charset="-78"/>
              </a:rPr>
              <a:t>💢 </a:t>
            </a:r>
            <a:r>
              <a:rPr lang="fa-IR" sz="2000" b="1" dirty="0">
                <a:solidFill>
                  <a:srgbClr val="0070C0"/>
                </a:solidFill>
                <a:effectLst>
                  <a:outerShdw blurRad="38100" dist="38100" dir="2700000" algn="tl">
                    <a:srgbClr val="000000">
                      <a:alpha val="43137"/>
                    </a:srgbClr>
                  </a:outerShdw>
                </a:effectLst>
                <a:cs typeface="B Zar" panose="00000400000000000000" pitchFamily="2" charset="-78"/>
              </a:rPr>
              <a:t>نکته: محصول فناوری تولید یک فراورده است که این فراورده ممکن است یک وسیله( ابزار) یا یک روش باشد.</a:t>
            </a:r>
            <a:endParaRPr lang="en-US" sz="2000" b="1" dirty="0">
              <a:solidFill>
                <a:srgbClr val="0070C0"/>
              </a:solidFill>
              <a:effectLst>
                <a:outerShdw blurRad="38100" dist="38100" dir="2700000" algn="tl">
                  <a:srgbClr val="000000">
                    <a:alpha val="43137"/>
                  </a:srgbClr>
                </a:outerShdw>
              </a:effectLst>
              <a:cs typeface="B Zar" panose="00000400000000000000" pitchFamily="2" charset="-78"/>
            </a:endParaRPr>
          </a:p>
        </p:txBody>
      </p:sp>
      <p:sp>
        <p:nvSpPr>
          <p:cNvPr id="11" name="Rectangle 10"/>
          <p:cNvSpPr/>
          <p:nvPr/>
        </p:nvSpPr>
        <p:spPr>
          <a:xfrm>
            <a:off x="592183" y="3048452"/>
            <a:ext cx="11173097" cy="1338828"/>
          </a:xfrm>
          <a:prstGeom prst="rect">
            <a:avLst/>
          </a:prstGeom>
        </p:spPr>
        <p:txBody>
          <a:bodyPr wrap="square">
            <a:spAutoFit/>
          </a:bodyPr>
          <a:lstStyle/>
          <a:p>
            <a:pPr algn="r" rtl="1">
              <a:lnSpc>
                <a:spcPct val="150000"/>
              </a:lnSpc>
            </a:pPr>
            <a:r>
              <a:rPr lang="en-US" b="1" dirty="0">
                <a:cs typeface="B Zar" panose="00000400000000000000" pitchFamily="2" charset="-78"/>
              </a:rPr>
              <a:t>💢 </a:t>
            </a:r>
            <a:r>
              <a:rPr lang="fa-IR" b="1" dirty="0">
                <a:cs typeface="B Zar" panose="00000400000000000000" pitchFamily="2" charset="-78"/>
              </a:rPr>
              <a:t>نکته: فناوری های مختلف با وجود این که کار ها و زندگی ما را راحت تر می کنند ولی معایبی هم دارند.</a:t>
            </a:r>
          </a:p>
          <a:p>
            <a:pPr algn="r">
              <a:lnSpc>
                <a:spcPct val="150000"/>
              </a:lnSpc>
            </a:pPr>
            <a:r>
              <a:rPr lang="fa-IR" b="1" dirty="0">
                <a:cs typeface="B Zar" panose="00000400000000000000" pitchFamily="2" charset="-78"/>
              </a:rPr>
              <a:t> </a:t>
            </a:r>
            <a:r>
              <a:rPr lang="fa-IR" b="1" dirty="0">
                <a:solidFill>
                  <a:srgbClr val="FF0000"/>
                </a:solidFill>
                <a:cs typeface="B Zar" panose="00000400000000000000" pitchFamily="2" charset="-78"/>
              </a:rPr>
              <a:t>ساخت خودرو، کامپیوتر، تلفن، نیروگاه</a:t>
            </a:r>
          </a:p>
          <a:p>
            <a:pPr algn="r">
              <a:lnSpc>
                <a:spcPct val="150000"/>
              </a:lnSpc>
            </a:pPr>
            <a:r>
              <a:rPr lang="fa-IR" b="1" dirty="0">
                <a:cs typeface="B Zar" panose="00000400000000000000" pitchFamily="2" charset="-78"/>
              </a:rPr>
              <a:t>هسته ای، و دارو ... نمونه هایی از تبدیل دانش علمی به عمل هستند.</a:t>
            </a:r>
            <a:endParaRPr lang="en-US" b="1" dirty="0">
              <a:cs typeface="B Zar" panose="00000400000000000000" pitchFamily="2" charset="-78"/>
            </a:endParaRPr>
          </a:p>
        </p:txBody>
      </p:sp>
      <p:sp>
        <p:nvSpPr>
          <p:cNvPr id="12" name="Rectangle 11"/>
          <p:cNvSpPr/>
          <p:nvPr/>
        </p:nvSpPr>
        <p:spPr>
          <a:xfrm>
            <a:off x="1419497" y="4448484"/>
            <a:ext cx="10345783" cy="923330"/>
          </a:xfrm>
          <a:prstGeom prst="rect">
            <a:avLst/>
          </a:prstGeom>
        </p:spPr>
        <p:txBody>
          <a:bodyPr wrap="square">
            <a:spAutoFit/>
          </a:bodyPr>
          <a:lstStyle/>
          <a:p>
            <a:pPr algn="r" rtl="1">
              <a:lnSpc>
                <a:spcPct val="150000"/>
              </a:lnSpc>
            </a:pPr>
            <a:r>
              <a:rPr lang="en-US" b="1" dirty="0">
                <a:effectLst>
                  <a:outerShdw blurRad="38100" dist="38100" dir="2700000" algn="tl">
                    <a:srgbClr val="000000">
                      <a:alpha val="43137"/>
                    </a:srgbClr>
                  </a:outerShdw>
                </a:effectLst>
                <a:cs typeface="B Zar" panose="00000400000000000000" pitchFamily="2" charset="-78"/>
              </a:rPr>
              <a:t>🔺</a:t>
            </a:r>
            <a:r>
              <a:rPr lang="fa-IR" b="1" dirty="0">
                <a:effectLst>
                  <a:outerShdw blurRad="38100" dist="38100" dir="2700000" algn="tl">
                    <a:srgbClr val="000000">
                      <a:alpha val="43137"/>
                    </a:srgbClr>
                  </a:outerShdw>
                </a:effectLst>
                <a:cs typeface="B Zar" panose="00000400000000000000" pitchFamily="2" charset="-78"/>
              </a:rPr>
              <a:t>تولید سوخت هسته ای و استفاده از آن نمونه ای از تبدیل علم به فناوری است که در آن دانشمندان </a:t>
            </a:r>
            <a:r>
              <a:rPr lang="fa-IR" b="1" dirty="0" smtClean="0">
                <a:effectLst>
                  <a:outerShdw blurRad="38100" dist="38100" dir="2700000" algn="tl">
                    <a:srgbClr val="000000">
                      <a:alpha val="43137"/>
                    </a:srgbClr>
                  </a:outerShdw>
                </a:effectLst>
                <a:cs typeface="B Zar" panose="00000400000000000000" pitchFamily="2" charset="-78"/>
              </a:rPr>
              <a:t>همه </a:t>
            </a:r>
            <a:r>
              <a:rPr lang="fa-IR" b="1" dirty="0">
                <a:effectLst>
                  <a:outerShdw blurRad="38100" dist="38100" dir="2700000" algn="tl">
                    <a:srgbClr val="000000">
                      <a:alpha val="43137"/>
                    </a:srgbClr>
                  </a:outerShdw>
                </a:effectLst>
                <a:cs typeface="B Zar" panose="00000400000000000000" pitchFamily="2" charset="-78"/>
              </a:rPr>
              <a:t>شاخه های علوم تجربی و سایر رشته ها در آن سهیم هستند.</a:t>
            </a:r>
            <a:endParaRPr lang="en-US" b="1" dirty="0">
              <a:effectLst>
                <a:outerShdw blurRad="38100" dist="38100" dir="2700000" algn="tl">
                  <a:srgbClr val="000000">
                    <a:alpha val="43137"/>
                  </a:srgbClr>
                </a:outerShdw>
              </a:effectLst>
              <a:cs typeface="B Zar" panose="00000400000000000000" pitchFamily="2" charset="-78"/>
            </a:endParaRPr>
          </a:p>
        </p:txBody>
      </p:sp>
      <p:sp>
        <p:nvSpPr>
          <p:cNvPr id="13" name="Rectangle 12"/>
          <p:cNvSpPr/>
          <p:nvPr/>
        </p:nvSpPr>
        <p:spPr>
          <a:xfrm>
            <a:off x="189412" y="5318432"/>
            <a:ext cx="6732970" cy="707886"/>
          </a:xfrm>
          <a:prstGeom prst="rect">
            <a:avLst/>
          </a:prstGeom>
        </p:spPr>
        <p:txBody>
          <a:bodyPr wrap="square">
            <a:spAutoFit/>
          </a:bodyPr>
          <a:lstStyle/>
          <a:p>
            <a:pPr algn="r" rtl="1"/>
            <a:r>
              <a:rPr lang="en-US" sz="2000" dirty="0">
                <a:solidFill>
                  <a:srgbClr val="FF0000"/>
                </a:solidFill>
                <a:effectLst>
                  <a:outerShdw blurRad="38100" dist="38100" dir="2700000" algn="tl">
                    <a:srgbClr val="000000">
                      <a:alpha val="43137"/>
                    </a:srgbClr>
                  </a:outerShdw>
                </a:effectLst>
                <a:cs typeface="B Zar" panose="00000400000000000000" pitchFamily="2" charset="-78"/>
              </a:rPr>
              <a:t>✅ </a:t>
            </a:r>
            <a:r>
              <a:rPr lang="fa-IR" sz="2000" dirty="0">
                <a:solidFill>
                  <a:srgbClr val="FF0000"/>
                </a:solidFill>
                <a:effectLst>
                  <a:outerShdw blurRad="38100" dist="38100" dir="2700000" algn="tl">
                    <a:srgbClr val="000000">
                      <a:alpha val="43137"/>
                    </a:srgbClr>
                  </a:outerShdw>
                </a:effectLst>
                <a:cs typeface="B Zar" panose="00000400000000000000" pitchFamily="2" charset="-78"/>
              </a:rPr>
              <a:t>زیست فناوری: به نوعی از فناوری که فراورده های آن به موجودات زنده ارتباط دارد زیست فناوری می گویند مانند تولید واکسن  یا سلول های بنیادی.</a:t>
            </a:r>
            <a:endParaRPr lang="en-US" sz="2000" dirty="0">
              <a:solidFill>
                <a:srgbClr val="FF0000"/>
              </a:solidFill>
              <a:effectLst>
                <a:outerShdw blurRad="38100" dist="38100" dir="2700000" algn="tl">
                  <a:srgbClr val="000000">
                    <a:alpha val="43137"/>
                  </a:srgbClr>
                </a:outerShdw>
              </a:effectLst>
              <a:cs typeface="B Zar" panose="00000400000000000000" pitchFamily="2" charset="-78"/>
            </a:endParaRPr>
          </a:p>
        </p:txBody>
      </p:sp>
    </p:spTree>
    <p:extLst>
      <p:ext uri="{BB962C8B-B14F-4D97-AF65-F5344CB8AC3E}">
        <p14:creationId xmlns:p14="http://schemas.microsoft.com/office/powerpoint/2010/main" val="35077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00"/>
                                        <p:tgtEl>
                                          <p:spTgt spid="10">
                                            <p:txEl>
                                              <p:pRg st="0" end="0"/>
                                            </p:txEl>
                                          </p:spTgt>
                                        </p:tgtEl>
                                      </p:cBhvr>
                                    </p:animEffect>
                                    <p:anim calcmode="lin" valueType="num">
                                      <p:cBhvr>
                                        <p:cTn id="2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26</a:t>
            </a:fld>
            <a:endParaRPr lang="en-US"/>
          </a:p>
        </p:txBody>
      </p:sp>
      <p:pic>
        <p:nvPicPr>
          <p:cNvPr id="7" name="Picture 6"/>
          <p:cNvPicPr>
            <a:picLocks noChangeAspect="1"/>
          </p:cNvPicPr>
          <p:nvPr/>
        </p:nvPicPr>
        <p:blipFill>
          <a:blip r:embed="rId2"/>
          <a:stretch>
            <a:fillRect/>
          </a:stretch>
        </p:blipFill>
        <p:spPr>
          <a:xfrm>
            <a:off x="363350" y="818861"/>
            <a:ext cx="11698389" cy="1171303"/>
          </a:xfrm>
          <a:prstGeom prst="rect">
            <a:avLst/>
          </a:prstGeom>
        </p:spPr>
      </p:pic>
      <p:sp>
        <p:nvSpPr>
          <p:cNvPr id="2" name="TextBox 1"/>
          <p:cNvSpPr txBox="1"/>
          <p:nvPr/>
        </p:nvSpPr>
        <p:spPr>
          <a:xfrm>
            <a:off x="1956786" y="2338507"/>
            <a:ext cx="8935459" cy="461665"/>
          </a:xfrm>
          <a:prstGeom prst="rect">
            <a:avLst/>
          </a:prstGeom>
          <a:noFill/>
        </p:spPr>
        <p:txBody>
          <a:bodyPr wrap="none" rtlCol="0">
            <a:spAutoFit/>
          </a:bodyPr>
          <a:lstStyle/>
          <a:p>
            <a:r>
              <a:rPr lang="fa-IR" sz="2400" dirty="0" smtClean="0">
                <a:solidFill>
                  <a:srgbClr val="FF0000"/>
                </a:solidFill>
                <a:cs typeface="B Titr" panose="00000700000000000000" pitchFamily="2" charset="-78"/>
              </a:rPr>
              <a:t>فیزیک</a:t>
            </a:r>
            <a:r>
              <a:rPr lang="fa-IR" sz="2400" dirty="0" smtClean="0">
                <a:cs typeface="B Titr" panose="00000700000000000000" pitchFamily="2" charset="-78"/>
              </a:rPr>
              <a:t> : علم مطالعه ی حرکت،نیرو،انرژی و اثرات آنها برمحیط و اجسام ماده است</a:t>
            </a:r>
            <a:endParaRPr lang="en-US" sz="2400" dirty="0">
              <a:cs typeface="B Titr" panose="00000700000000000000" pitchFamily="2" charset="-78"/>
            </a:endParaRPr>
          </a:p>
        </p:txBody>
      </p:sp>
      <p:sp>
        <p:nvSpPr>
          <p:cNvPr id="9" name="TextBox 8"/>
          <p:cNvSpPr txBox="1"/>
          <p:nvPr/>
        </p:nvSpPr>
        <p:spPr>
          <a:xfrm>
            <a:off x="3210820" y="3075755"/>
            <a:ext cx="6859570" cy="461665"/>
          </a:xfrm>
          <a:prstGeom prst="rect">
            <a:avLst/>
          </a:prstGeom>
          <a:noFill/>
        </p:spPr>
        <p:txBody>
          <a:bodyPr wrap="none" rtlCol="0">
            <a:spAutoFit/>
          </a:bodyPr>
          <a:lstStyle/>
          <a:p>
            <a:r>
              <a:rPr lang="fa-IR" sz="2400" dirty="0" smtClean="0">
                <a:solidFill>
                  <a:srgbClr val="FF0000"/>
                </a:solidFill>
                <a:cs typeface="B Titr" panose="00000700000000000000" pitchFamily="2" charset="-78"/>
              </a:rPr>
              <a:t>شیمی :</a:t>
            </a:r>
            <a:r>
              <a:rPr lang="fa-IR" sz="2400" dirty="0" smtClean="0">
                <a:cs typeface="B Titr" panose="00000700000000000000" pitchFamily="2" charset="-78"/>
              </a:rPr>
              <a:t>علم مطالعه مواد،خواص،ساختار و کاربردهای آن است.</a:t>
            </a:r>
            <a:endParaRPr lang="en-US" sz="2400" dirty="0">
              <a:cs typeface="B Titr" panose="00000700000000000000" pitchFamily="2" charset="-78"/>
            </a:endParaRPr>
          </a:p>
        </p:txBody>
      </p:sp>
      <p:sp>
        <p:nvSpPr>
          <p:cNvPr id="10" name="TextBox 9"/>
          <p:cNvSpPr txBox="1"/>
          <p:nvPr/>
        </p:nvSpPr>
        <p:spPr>
          <a:xfrm>
            <a:off x="2418341" y="3885763"/>
            <a:ext cx="8175636" cy="461665"/>
          </a:xfrm>
          <a:prstGeom prst="rect">
            <a:avLst/>
          </a:prstGeom>
          <a:noFill/>
        </p:spPr>
        <p:txBody>
          <a:bodyPr wrap="none" rtlCol="0">
            <a:spAutoFit/>
          </a:bodyPr>
          <a:lstStyle/>
          <a:p>
            <a:r>
              <a:rPr lang="fa-IR" sz="2400" dirty="0" smtClean="0">
                <a:solidFill>
                  <a:srgbClr val="FF0000"/>
                </a:solidFill>
                <a:cs typeface="B Titr" panose="00000700000000000000" pitchFamily="2" charset="-78"/>
              </a:rPr>
              <a:t>زیست شناسی:</a:t>
            </a:r>
            <a:r>
              <a:rPr lang="fa-IR" sz="2400" dirty="0" smtClean="0">
                <a:cs typeface="B Titr" panose="00000700000000000000" pitchFamily="2" charset="-78"/>
              </a:rPr>
              <a:t>علم مطالعه موجودات زنده،ساختمان بدن و کارهای آن است</a:t>
            </a:r>
            <a:endParaRPr lang="en-US" sz="2400" dirty="0">
              <a:cs typeface="B Titr" panose="00000700000000000000" pitchFamily="2" charset="-78"/>
            </a:endParaRPr>
          </a:p>
        </p:txBody>
      </p:sp>
      <p:sp>
        <p:nvSpPr>
          <p:cNvPr id="11" name="TextBox 10"/>
          <p:cNvSpPr txBox="1"/>
          <p:nvPr/>
        </p:nvSpPr>
        <p:spPr>
          <a:xfrm>
            <a:off x="1956785" y="4890223"/>
            <a:ext cx="8071440" cy="461665"/>
          </a:xfrm>
          <a:prstGeom prst="rect">
            <a:avLst/>
          </a:prstGeom>
          <a:noFill/>
        </p:spPr>
        <p:txBody>
          <a:bodyPr wrap="none" rtlCol="0">
            <a:spAutoFit/>
          </a:bodyPr>
          <a:lstStyle/>
          <a:p>
            <a:r>
              <a:rPr lang="fa-IR" sz="2400" dirty="0" smtClean="0">
                <a:solidFill>
                  <a:srgbClr val="FF0000"/>
                </a:solidFill>
                <a:cs typeface="B Titr" panose="00000700000000000000" pitchFamily="2" charset="-78"/>
              </a:rPr>
              <a:t>زمین شناسی :</a:t>
            </a:r>
            <a:r>
              <a:rPr lang="fa-IR" sz="2400" dirty="0" smtClean="0">
                <a:cs typeface="B Titr" panose="00000700000000000000" pitchFamily="2" charset="-78"/>
              </a:rPr>
              <a:t>علم مطالعه سیاره ی زمین و خصوصیات و ساختمان آن است.</a:t>
            </a:r>
            <a:endParaRPr lang="en-US" sz="2400" dirty="0">
              <a:cs typeface="B Titr" panose="00000700000000000000" pitchFamily="2" charset="-78"/>
            </a:endParaRPr>
          </a:p>
        </p:txBody>
      </p:sp>
    </p:spTree>
    <p:extLst>
      <p:ext uri="{BB962C8B-B14F-4D97-AF65-F5344CB8AC3E}">
        <p14:creationId xmlns:p14="http://schemas.microsoft.com/office/powerpoint/2010/main" val="399660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 calcmode="lin" valueType="num">
                                      <p:cBhvr additive="base">
                                        <p:cTn id="26"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 calcmode="lin" valueType="num">
                                      <p:cBhvr additive="base">
                                        <p:cTn id="3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27</a:t>
            </a:fld>
            <a:endParaRPr lang="en-US"/>
          </a:p>
        </p:txBody>
      </p:sp>
      <p:pic>
        <p:nvPicPr>
          <p:cNvPr id="7" name="Picture 6"/>
          <p:cNvPicPr>
            <a:picLocks noChangeAspect="1"/>
          </p:cNvPicPr>
          <p:nvPr/>
        </p:nvPicPr>
        <p:blipFill>
          <a:blip r:embed="rId2"/>
          <a:stretch>
            <a:fillRect/>
          </a:stretch>
        </p:blipFill>
        <p:spPr>
          <a:xfrm>
            <a:off x="1298033" y="1748036"/>
            <a:ext cx="9362795" cy="2983877"/>
          </a:xfrm>
          <a:prstGeom prst="rect">
            <a:avLst/>
          </a:prstGeom>
        </p:spPr>
      </p:pic>
    </p:spTree>
    <p:extLst>
      <p:ext uri="{BB962C8B-B14F-4D97-AF65-F5344CB8AC3E}">
        <p14:creationId xmlns:p14="http://schemas.microsoft.com/office/powerpoint/2010/main" val="424113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z="1600" smtClean="0">
                <a:solidFill>
                  <a:srgbClr val="FFFF00"/>
                </a:solidFill>
                <a:cs typeface="B Titr" panose="00000700000000000000" pitchFamily="2" charset="-78"/>
              </a:rPr>
              <a:t>10/6/2018</a:t>
            </a:fld>
            <a:endParaRPr lang="en-US" sz="1600">
              <a:solidFill>
                <a:srgbClr val="FFFF00"/>
              </a:solidFill>
              <a:cs typeface="B Titr" panose="00000700000000000000" pitchFamily="2" charset="-78"/>
            </a:endParaRPr>
          </a:p>
        </p:txBody>
      </p:sp>
      <p:sp>
        <p:nvSpPr>
          <p:cNvPr id="5" name="Footer Placeholder 4"/>
          <p:cNvSpPr>
            <a:spLocks noGrp="1"/>
          </p:cNvSpPr>
          <p:nvPr>
            <p:ph type="ftr" sz="quarter" idx="11"/>
          </p:nvPr>
        </p:nvSpPr>
        <p:spPr/>
        <p:txBody>
          <a:bodyPr/>
          <a:lstStyle/>
          <a:p>
            <a:r>
              <a:rPr lang="en-US" sz="1600" smtClean="0">
                <a:solidFill>
                  <a:srgbClr val="FFFF00"/>
                </a:solidFill>
                <a:cs typeface="B Titr" panose="00000700000000000000" pitchFamily="2" charset="-78"/>
              </a:rPr>
              <a:t>@shimi10.11(7)</a:t>
            </a:r>
            <a:endParaRPr lang="en-US" sz="1600">
              <a:solidFill>
                <a:srgbClr val="FFFF00"/>
              </a:solidFill>
              <a:cs typeface="B Titr" panose="00000700000000000000" pitchFamily="2" charset="-78"/>
            </a:endParaRPr>
          </a:p>
        </p:txBody>
      </p:sp>
      <p:sp>
        <p:nvSpPr>
          <p:cNvPr id="6" name="Slide Number Placeholder 5"/>
          <p:cNvSpPr>
            <a:spLocks noGrp="1"/>
          </p:cNvSpPr>
          <p:nvPr>
            <p:ph type="sldNum" sz="quarter" idx="12"/>
          </p:nvPr>
        </p:nvSpPr>
        <p:spPr/>
        <p:txBody>
          <a:bodyPr/>
          <a:lstStyle/>
          <a:p>
            <a:fld id="{96D95DF1-AA91-4221-93CD-366F09A8F99A}" type="slidenum">
              <a:rPr lang="en-US" sz="1600" smtClean="0">
                <a:solidFill>
                  <a:srgbClr val="FFFF00"/>
                </a:solidFill>
                <a:cs typeface="B Titr" panose="00000700000000000000" pitchFamily="2" charset="-78"/>
              </a:rPr>
              <a:t>28</a:t>
            </a:fld>
            <a:endParaRPr lang="en-US" sz="1600">
              <a:solidFill>
                <a:srgbClr val="FFFF00"/>
              </a:solidFill>
              <a:cs typeface="B Titr" panose="00000700000000000000" pitchFamily="2" charset="-78"/>
            </a:endParaRPr>
          </a:p>
        </p:txBody>
      </p:sp>
      <p:sp>
        <p:nvSpPr>
          <p:cNvPr id="7" name="TextBox 6"/>
          <p:cNvSpPr txBox="1"/>
          <p:nvPr/>
        </p:nvSpPr>
        <p:spPr>
          <a:xfrm>
            <a:off x="337051" y="397386"/>
            <a:ext cx="11517897" cy="584775"/>
          </a:xfrm>
          <a:prstGeom prst="rect">
            <a:avLst/>
          </a:prstGeom>
          <a:noFill/>
        </p:spPr>
        <p:txBody>
          <a:bodyPr wrap="none" rtlCol="0">
            <a:spAutoFit/>
          </a:bodyPr>
          <a:lstStyle/>
          <a:p>
            <a:r>
              <a:rPr lang="fa-IR" sz="3200" dirty="0" smtClean="0">
                <a:solidFill>
                  <a:srgbClr val="FF0000"/>
                </a:solidFill>
                <a:cs typeface="B Titr" panose="00000700000000000000" pitchFamily="2" charset="-78"/>
              </a:rPr>
              <a:t>انرژی هسته ای </a:t>
            </a:r>
            <a:r>
              <a:rPr lang="fa-IR" sz="3200" dirty="0" smtClean="0">
                <a:solidFill>
                  <a:schemeClr val="tx1">
                    <a:lumMod val="50000"/>
                    <a:lumOff val="50000"/>
                  </a:schemeClr>
                </a:solidFill>
                <a:cs typeface="B Titr" panose="00000700000000000000" pitchFamily="2" charset="-78"/>
              </a:rPr>
              <a:t>:به انرژی حاصل از شکافته شدن هسته ی اتم های اورانیوم گویند</a:t>
            </a:r>
            <a:endParaRPr lang="en-US" sz="3200" dirty="0">
              <a:solidFill>
                <a:schemeClr val="tx1">
                  <a:lumMod val="50000"/>
                  <a:lumOff val="50000"/>
                </a:schemeClr>
              </a:solidFill>
              <a:cs typeface="B Titr" panose="00000700000000000000" pitchFamily="2" charset="-78"/>
            </a:endParaRPr>
          </a:p>
        </p:txBody>
      </p:sp>
      <p:sp>
        <p:nvSpPr>
          <p:cNvPr id="8" name="TextBox 7"/>
          <p:cNvSpPr txBox="1"/>
          <p:nvPr/>
        </p:nvSpPr>
        <p:spPr>
          <a:xfrm>
            <a:off x="4038600" y="1233051"/>
            <a:ext cx="3097323" cy="584775"/>
          </a:xfrm>
          <a:prstGeom prst="rect">
            <a:avLst/>
          </a:prstGeom>
          <a:noFill/>
        </p:spPr>
        <p:txBody>
          <a:bodyPr wrap="none" rtlCol="0">
            <a:spAutoFit/>
          </a:bodyPr>
          <a:lstStyle/>
          <a:p>
            <a:r>
              <a:rPr lang="fa-IR" sz="3200" dirty="0" smtClean="0">
                <a:solidFill>
                  <a:srgbClr val="00B0F0"/>
                </a:solidFill>
                <a:cs typeface="B Titr" panose="00000700000000000000" pitchFamily="2" charset="-78"/>
              </a:rPr>
              <a:t>دارای 5 مرحله است</a:t>
            </a:r>
            <a:endParaRPr lang="en-US" sz="3200" dirty="0">
              <a:solidFill>
                <a:srgbClr val="00B0F0"/>
              </a:solidFill>
              <a:cs typeface="B Titr" panose="00000700000000000000" pitchFamily="2" charset="-78"/>
            </a:endParaRPr>
          </a:p>
        </p:txBody>
      </p:sp>
      <p:sp>
        <p:nvSpPr>
          <p:cNvPr id="10" name="Rounded Rectangle 9"/>
          <p:cNvSpPr/>
          <p:nvPr/>
        </p:nvSpPr>
        <p:spPr>
          <a:xfrm>
            <a:off x="52605" y="1233051"/>
            <a:ext cx="2350962" cy="135339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sz="2400" dirty="0" smtClean="0">
                <a:solidFill>
                  <a:srgbClr val="FFFF00"/>
                </a:solidFill>
                <a:cs typeface="B Titr" panose="00000700000000000000" pitchFamily="2" charset="-78"/>
              </a:rPr>
              <a:t>شکافته شدن هسته و تولید انرژی</a:t>
            </a:r>
            <a:endParaRPr lang="en-US" sz="2400" dirty="0">
              <a:solidFill>
                <a:srgbClr val="FFFF00"/>
              </a:solidFill>
              <a:cs typeface="B Titr" panose="00000700000000000000" pitchFamily="2" charset="-78"/>
            </a:endParaRPr>
          </a:p>
        </p:txBody>
      </p:sp>
      <p:sp>
        <p:nvSpPr>
          <p:cNvPr id="11" name="Rounded Rectangle 10"/>
          <p:cNvSpPr/>
          <p:nvPr/>
        </p:nvSpPr>
        <p:spPr>
          <a:xfrm>
            <a:off x="627019" y="2594443"/>
            <a:ext cx="3701142" cy="125130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sz="2400" dirty="0" smtClean="0">
                <a:solidFill>
                  <a:srgbClr val="FFFF00"/>
                </a:solidFill>
                <a:cs typeface="B Titr" panose="00000700000000000000" pitchFamily="2" charset="-78"/>
              </a:rPr>
              <a:t>گرم کردن آب باانرژی گرمایی تولید شده و ایجاد بخار آب</a:t>
            </a:r>
            <a:endParaRPr lang="en-US" sz="2400" dirty="0">
              <a:solidFill>
                <a:srgbClr val="FFFF00"/>
              </a:solidFill>
              <a:cs typeface="B Titr" panose="00000700000000000000" pitchFamily="2" charset="-78"/>
            </a:endParaRPr>
          </a:p>
        </p:txBody>
      </p:sp>
      <p:sp>
        <p:nvSpPr>
          <p:cNvPr id="12" name="Rounded Rectangle 11"/>
          <p:cNvSpPr/>
          <p:nvPr/>
        </p:nvSpPr>
        <p:spPr>
          <a:xfrm>
            <a:off x="1045030" y="3856885"/>
            <a:ext cx="4458788" cy="10706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sz="2400" dirty="0" smtClean="0">
                <a:solidFill>
                  <a:srgbClr val="FFFF00"/>
                </a:solidFill>
                <a:cs typeface="B Titr" panose="00000700000000000000" pitchFamily="2" charset="-78"/>
              </a:rPr>
              <a:t>استفاده از بخار </a:t>
            </a:r>
          </a:p>
          <a:p>
            <a:pPr algn="ctr"/>
            <a:r>
              <a:rPr lang="fa-IR" sz="2400" dirty="0" smtClean="0">
                <a:solidFill>
                  <a:srgbClr val="FFFF00"/>
                </a:solidFill>
                <a:cs typeface="B Titr" panose="00000700000000000000" pitchFamily="2" charset="-78"/>
              </a:rPr>
              <a:t>آب برای چرخاندن توربین های بخار</a:t>
            </a:r>
            <a:endParaRPr lang="en-US" sz="2400" dirty="0">
              <a:solidFill>
                <a:srgbClr val="FFFF00"/>
              </a:solidFill>
              <a:cs typeface="B Titr" panose="00000700000000000000" pitchFamily="2" charset="-78"/>
            </a:endParaRPr>
          </a:p>
        </p:txBody>
      </p:sp>
      <p:sp>
        <p:nvSpPr>
          <p:cNvPr id="13" name="Rounded Rectangle 12"/>
          <p:cNvSpPr/>
          <p:nvPr/>
        </p:nvSpPr>
        <p:spPr>
          <a:xfrm>
            <a:off x="5503818" y="3845746"/>
            <a:ext cx="3265713" cy="112965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sz="2400" dirty="0" smtClean="0">
                <a:solidFill>
                  <a:srgbClr val="FFFF00"/>
                </a:solidFill>
                <a:cs typeface="B Titr" panose="00000700000000000000" pitchFamily="2" charset="-78"/>
              </a:rPr>
              <a:t>چرخش توربین بخار و حرکت دستگاه تولید برق</a:t>
            </a:r>
            <a:endParaRPr lang="en-US" sz="2400" dirty="0">
              <a:solidFill>
                <a:srgbClr val="FFFF00"/>
              </a:solidFill>
              <a:cs typeface="B Titr" panose="00000700000000000000" pitchFamily="2" charset="-78"/>
            </a:endParaRPr>
          </a:p>
        </p:txBody>
      </p:sp>
      <p:sp>
        <p:nvSpPr>
          <p:cNvPr id="14" name="Rounded Rectangle 13"/>
          <p:cNvSpPr/>
          <p:nvPr/>
        </p:nvSpPr>
        <p:spPr>
          <a:xfrm>
            <a:off x="8769531" y="3762103"/>
            <a:ext cx="2333897" cy="12133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sz="2400" dirty="0" smtClean="0">
                <a:solidFill>
                  <a:srgbClr val="FFFF00"/>
                </a:solidFill>
                <a:cs typeface="B Titr" panose="00000700000000000000" pitchFamily="2" charset="-78"/>
              </a:rPr>
              <a:t>تولید برق</a:t>
            </a:r>
          </a:p>
          <a:p>
            <a:pPr algn="ctr"/>
            <a:r>
              <a:rPr lang="fa-IR" sz="2400" dirty="0" smtClean="0">
                <a:solidFill>
                  <a:srgbClr val="FFFF00"/>
                </a:solidFill>
                <a:cs typeface="B Titr" panose="00000700000000000000" pitchFamily="2" charset="-78"/>
              </a:rPr>
              <a:t>(انرژی الکتریکی)</a:t>
            </a:r>
          </a:p>
        </p:txBody>
      </p:sp>
      <p:sp>
        <p:nvSpPr>
          <p:cNvPr id="15" name="Rounded Rectangle 14"/>
          <p:cNvSpPr/>
          <p:nvPr/>
        </p:nvSpPr>
        <p:spPr>
          <a:xfrm>
            <a:off x="226423" y="5277032"/>
            <a:ext cx="11965577" cy="121554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sz="2400" dirty="0" smtClean="0">
                <a:solidFill>
                  <a:srgbClr val="FFFF00"/>
                </a:solidFill>
                <a:cs typeface="B Titr" panose="00000700000000000000" pitchFamily="2" charset="-78"/>
              </a:rPr>
              <a:t>انرژی هسته ای حاصل از شکافت اورانیوم، یک انرژی تجدید ناپذیر است. زیرا با بیرون کشیدن همه ی اورانیوم درون زمین و استفاده از آن، دیگر اورانیومی باقی نخواهد ماند.</a:t>
            </a:r>
            <a:endParaRPr lang="en-US" sz="2400" dirty="0">
              <a:solidFill>
                <a:srgbClr val="FFFF00"/>
              </a:solidFill>
              <a:cs typeface="B Titr" panose="00000700000000000000" pitchFamily="2" charset="-78"/>
            </a:endParaRPr>
          </a:p>
        </p:txBody>
      </p:sp>
    </p:spTree>
    <p:extLst>
      <p:ext uri="{BB962C8B-B14F-4D97-AF65-F5344CB8AC3E}">
        <p14:creationId xmlns:p14="http://schemas.microsoft.com/office/powerpoint/2010/main" val="327403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29</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sp>
        <p:nvSpPr>
          <p:cNvPr id="8" name="Rectangle 7"/>
          <p:cNvSpPr/>
          <p:nvPr/>
        </p:nvSpPr>
        <p:spPr>
          <a:xfrm>
            <a:off x="5252402" y="40947"/>
            <a:ext cx="2068195" cy="369332"/>
          </a:xfrm>
          <a:prstGeom prst="rect">
            <a:avLst/>
          </a:prstGeom>
        </p:spPr>
        <p:txBody>
          <a:bodyPr wrap="none">
            <a:spAutoFit/>
          </a:bodyPr>
          <a:lstStyle/>
          <a:p>
            <a:pPr algn="ctr"/>
            <a:r>
              <a:rPr lang="fa-IR" dirty="0">
                <a:solidFill>
                  <a:srgbClr val="00B0F0"/>
                </a:solidFill>
                <a:effectLst>
                  <a:outerShdw blurRad="38100" dist="38100" dir="2700000" algn="tl">
                    <a:srgbClr val="000000">
                      <a:alpha val="43137"/>
                    </a:srgbClr>
                  </a:outerShdw>
                </a:effectLst>
                <a:cs typeface="B Titr" panose="00000700000000000000" pitchFamily="2" charset="-78"/>
              </a:rPr>
              <a:t>فصل اول : تجربه و تفکر</a:t>
            </a:r>
            <a:endParaRPr lang="en-US" dirty="0">
              <a:solidFill>
                <a:srgbClr val="00B0F0"/>
              </a:solidFill>
              <a:effectLst>
                <a:outerShdw blurRad="38100" dist="38100" dir="2700000" algn="tl">
                  <a:srgbClr val="000000">
                    <a:alpha val="43137"/>
                  </a:srgbClr>
                </a:outerShdw>
              </a:effectLst>
              <a:cs typeface="B Titr" panose="00000700000000000000" pitchFamily="2" charset="-78"/>
            </a:endParaRPr>
          </a:p>
        </p:txBody>
      </p:sp>
      <p:sp>
        <p:nvSpPr>
          <p:cNvPr id="9" name="Rectangle 8"/>
          <p:cNvSpPr/>
          <p:nvPr/>
        </p:nvSpPr>
        <p:spPr>
          <a:xfrm>
            <a:off x="4591551" y="577334"/>
            <a:ext cx="4019049" cy="584775"/>
          </a:xfrm>
          <a:prstGeom prst="rect">
            <a:avLst/>
          </a:prstGeom>
        </p:spPr>
        <p:txBody>
          <a:bodyPr wrap="none">
            <a:spAutoFit/>
          </a:bodyPr>
          <a:lstStyle/>
          <a:p>
            <a:r>
              <a:rPr lang="fa-IR" sz="3200" dirty="0" smtClean="0">
                <a:solidFill>
                  <a:srgbClr val="FF0000"/>
                </a:solidFill>
                <a:cs typeface="B Titr" panose="00000700000000000000" pitchFamily="2" charset="-78"/>
              </a:rPr>
              <a:t>مروری بر فرآیند حل شدن</a:t>
            </a:r>
            <a:endParaRPr lang="en-US" sz="3200" dirty="0">
              <a:solidFill>
                <a:srgbClr val="FF0000"/>
              </a:solidFill>
              <a:cs typeface="B Titr" panose="00000700000000000000" pitchFamily="2" charset="-78"/>
            </a:endParaRPr>
          </a:p>
        </p:txBody>
      </p:sp>
      <p:sp>
        <p:nvSpPr>
          <p:cNvPr id="10" name="Rectangle 9"/>
          <p:cNvSpPr/>
          <p:nvPr/>
        </p:nvSpPr>
        <p:spPr>
          <a:xfrm>
            <a:off x="232839" y="3852092"/>
            <a:ext cx="12096581" cy="523220"/>
          </a:xfrm>
          <a:prstGeom prst="rect">
            <a:avLst/>
          </a:prstGeom>
        </p:spPr>
        <p:txBody>
          <a:bodyPr wrap="none">
            <a:spAutoFit/>
          </a:bodyPr>
          <a:lstStyle/>
          <a:p>
            <a:r>
              <a:rPr lang="fa-IR" sz="2800" dirty="0" smtClean="0">
                <a:solidFill>
                  <a:srgbClr val="FF0000"/>
                </a:solidFill>
                <a:cs typeface="B Titr" panose="00000700000000000000" pitchFamily="2" charset="-78"/>
              </a:rPr>
              <a:t>آب دریاها و اقیانوسها و ... و نیز هوایی که هم اکنون تنفس می کنیم،همه به صورت محلول هستند</a:t>
            </a:r>
            <a:endParaRPr lang="en-US" sz="2800" dirty="0">
              <a:solidFill>
                <a:srgbClr val="FF0000"/>
              </a:solidFill>
              <a:cs typeface="B Titr" panose="00000700000000000000" pitchFamily="2" charset="-78"/>
            </a:endParaRPr>
          </a:p>
        </p:txBody>
      </p:sp>
      <p:sp>
        <p:nvSpPr>
          <p:cNvPr id="11" name="Rectangle 10"/>
          <p:cNvSpPr/>
          <p:nvPr/>
        </p:nvSpPr>
        <p:spPr>
          <a:xfrm>
            <a:off x="1809750" y="2224831"/>
            <a:ext cx="7924007" cy="1200329"/>
          </a:xfrm>
          <a:prstGeom prst="rect">
            <a:avLst/>
          </a:prstGeom>
        </p:spPr>
        <p:txBody>
          <a:bodyPr wrap="square">
            <a:spAutoFit/>
          </a:bodyPr>
          <a:lstStyle/>
          <a:p>
            <a:pPr algn="ctr" rtl="1"/>
            <a:r>
              <a:rPr lang="fa-IR" sz="2400" dirty="0">
                <a:solidFill>
                  <a:srgbClr val="FF0000"/>
                </a:solidFill>
                <a:cs typeface="B Titr" panose="00000700000000000000" pitchFamily="2" charset="-78"/>
              </a:rPr>
              <a:t>*</a:t>
            </a:r>
            <a:r>
              <a:rPr lang="fa-IR" sz="2400" dirty="0" smtClean="0">
                <a:cs typeface="B Titr" panose="00000700000000000000" pitchFamily="2" charset="-78"/>
              </a:rPr>
              <a:t>گیاهان غذای مورد نیاز خود را به صورت محلول جذب می کنند</a:t>
            </a:r>
          </a:p>
          <a:p>
            <a:pPr algn="ctr" rtl="1"/>
            <a:endParaRPr lang="fa-IR" sz="2400" dirty="0" smtClean="0">
              <a:cs typeface="B Titr" panose="00000700000000000000" pitchFamily="2" charset="-78"/>
            </a:endParaRPr>
          </a:p>
          <a:p>
            <a:pPr algn="ctr"/>
            <a:r>
              <a:rPr lang="fa-IR" sz="2400" dirty="0" smtClean="0">
                <a:solidFill>
                  <a:srgbClr val="FF0000"/>
                </a:solidFill>
                <a:cs typeface="B Titr" panose="00000700000000000000" pitchFamily="2" charset="-78"/>
              </a:rPr>
              <a:t>*</a:t>
            </a:r>
            <a:r>
              <a:rPr lang="fa-IR" sz="2400" dirty="0" smtClean="0">
                <a:cs typeface="B Titr" panose="00000700000000000000" pitchFamily="2" charset="-78"/>
              </a:rPr>
              <a:t>غذا در بدن ما به صورت محلول درآمده و سپس جذب بدن ما می شود</a:t>
            </a:r>
            <a:endParaRPr lang="en-US" sz="2400" dirty="0">
              <a:cs typeface="B Titr" panose="00000700000000000000" pitchFamily="2" charset="-78"/>
            </a:endParaRPr>
          </a:p>
        </p:txBody>
      </p:sp>
      <p:sp>
        <p:nvSpPr>
          <p:cNvPr id="12" name="Rectangle 11"/>
          <p:cNvSpPr/>
          <p:nvPr/>
        </p:nvSpPr>
        <p:spPr>
          <a:xfrm>
            <a:off x="5651" y="1589041"/>
            <a:ext cx="12186349" cy="461665"/>
          </a:xfrm>
          <a:prstGeom prst="rect">
            <a:avLst/>
          </a:prstGeom>
        </p:spPr>
        <p:txBody>
          <a:bodyPr wrap="none">
            <a:spAutoFit/>
          </a:bodyPr>
          <a:lstStyle/>
          <a:p>
            <a:r>
              <a:rPr lang="fa-IR" sz="2400" dirty="0" smtClean="0">
                <a:cs typeface="B Titr" panose="00000700000000000000" pitchFamily="2" charset="-78"/>
              </a:rPr>
              <a:t>اغلب واکنش های شیمیایی در صنعت و آزمایشگاه و نیز در بدن موجودات زنده در محیط </a:t>
            </a:r>
            <a:r>
              <a:rPr lang="fa-IR" sz="2400" dirty="0" smtClean="0">
                <a:solidFill>
                  <a:srgbClr val="FF0000"/>
                </a:solidFill>
                <a:cs typeface="B Titr" panose="00000700000000000000" pitchFamily="2" charset="-78"/>
              </a:rPr>
              <a:t>محلول</a:t>
            </a:r>
            <a:r>
              <a:rPr lang="fa-IR" sz="2400" dirty="0" smtClean="0">
                <a:cs typeface="B Titr" panose="00000700000000000000" pitchFamily="2" charset="-78"/>
              </a:rPr>
              <a:t> صورت می گیرند</a:t>
            </a:r>
            <a:endParaRPr lang="en-US" sz="2400" dirty="0">
              <a:cs typeface="B Titr" panose="00000700000000000000" pitchFamily="2" charset="-78"/>
            </a:endParaRPr>
          </a:p>
        </p:txBody>
      </p:sp>
      <p:sp>
        <p:nvSpPr>
          <p:cNvPr id="13" name="Rectangle 12"/>
          <p:cNvSpPr/>
          <p:nvPr/>
        </p:nvSpPr>
        <p:spPr>
          <a:xfrm>
            <a:off x="1237881" y="4921845"/>
            <a:ext cx="9563837" cy="461665"/>
          </a:xfrm>
          <a:prstGeom prst="rect">
            <a:avLst/>
          </a:prstGeom>
        </p:spPr>
        <p:txBody>
          <a:bodyPr wrap="none">
            <a:spAutoFit/>
          </a:bodyPr>
          <a:lstStyle/>
          <a:p>
            <a:r>
              <a:rPr lang="fa-IR" sz="2400" dirty="0" smtClean="0">
                <a:solidFill>
                  <a:srgbClr val="FF0000"/>
                </a:solidFill>
                <a:cs typeface="B Titr" panose="00000700000000000000" pitchFamily="2" charset="-78"/>
              </a:rPr>
              <a:t>*</a:t>
            </a:r>
            <a:r>
              <a:rPr lang="fa-IR" sz="2400" dirty="0" smtClean="0">
                <a:cs typeface="B Titr" panose="00000700000000000000" pitchFamily="2" charset="-78"/>
              </a:rPr>
              <a:t>بنابراین ما در جهانی از محلول ها زندگی می کنیم که در آن ، </a:t>
            </a:r>
            <a:r>
              <a:rPr lang="fa-IR" sz="2400" dirty="0" smtClean="0">
                <a:solidFill>
                  <a:srgbClr val="FF0000"/>
                </a:solidFill>
                <a:cs typeface="B Titr" panose="00000700000000000000" pitchFamily="2" charset="-78"/>
              </a:rPr>
              <a:t>آب</a:t>
            </a:r>
            <a:r>
              <a:rPr lang="fa-IR" sz="2400" dirty="0" smtClean="0">
                <a:cs typeface="B Titr" panose="00000700000000000000" pitchFamily="2" charset="-78"/>
              </a:rPr>
              <a:t> مهمترین حلال است</a:t>
            </a:r>
            <a:endParaRPr lang="en-US" sz="2400" dirty="0">
              <a:cs typeface="B Titr" panose="00000700000000000000" pitchFamily="2" charset="-78"/>
            </a:endParaRPr>
          </a:p>
        </p:txBody>
      </p:sp>
    </p:spTree>
    <p:extLst>
      <p:ext uri="{BB962C8B-B14F-4D97-AF65-F5344CB8AC3E}">
        <p14:creationId xmlns:p14="http://schemas.microsoft.com/office/powerpoint/2010/main" val="351923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down)">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down)">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3</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sp>
        <p:nvSpPr>
          <p:cNvPr id="2" name="Rectangle 1"/>
          <p:cNvSpPr/>
          <p:nvPr/>
        </p:nvSpPr>
        <p:spPr>
          <a:xfrm>
            <a:off x="4873571" y="200055"/>
            <a:ext cx="2768707" cy="369332"/>
          </a:xfrm>
          <a:prstGeom prst="rect">
            <a:avLst/>
          </a:prstGeom>
        </p:spPr>
        <p:txBody>
          <a:bodyPr wrap="none">
            <a:spAutoFit/>
          </a:bodyPr>
          <a:lstStyle/>
          <a:p>
            <a:pPr algn="ctr"/>
            <a:r>
              <a:rPr lang="fa-IR" dirty="0">
                <a:solidFill>
                  <a:srgbClr val="FF0000"/>
                </a:solidFill>
                <a:effectLst>
                  <a:outerShdw blurRad="38100" dist="38100" dir="2700000" algn="tl">
                    <a:srgbClr val="000000">
                      <a:alpha val="43137"/>
                    </a:srgbClr>
                  </a:outerShdw>
                </a:effectLst>
                <a:cs typeface="B Titr" panose="00000700000000000000" pitchFamily="2" charset="-78"/>
              </a:rPr>
              <a:t>بخش اول : علوم و ابزارهای آن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648836"/>
            <a:ext cx="7610475" cy="56305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419714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30</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sp>
        <p:nvSpPr>
          <p:cNvPr id="8" name="Rectangle 7"/>
          <p:cNvSpPr/>
          <p:nvPr/>
        </p:nvSpPr>
        <p:spPr>
          <a:xfrm>
            <a:off x="5252402" y="40947"/>
            <a:ext cx="2068195" cy="369332"/>
          </a:xfrm>
          <a:prstGeom prst="rect">
            <a:avLst/>
          </a:prstGeom>
        </p:spPr>
        <p:txBody>
          <a:bodyPr wrap="none">
            <a:spAutoFit/>
          </a:bodyPr>
          <a:lstStyle/>
          <a:p>
            <a:pPr algn="ctr"/>
            <a:r>
              <a:rPr lang="fa-IR" dirty="0">
                <a:solidFill>
                  <a:srgbClr val="00B0F0"/>
                </a:solidFill>
                <a:effectLst>
                  <a:outerShdw blurRad="38100" dist="38100" dir="2700000" algn="tl">
                    <a:srgbClr val="000000">
                      <a:alpha val="43137"/>
                    </a:srgbClr>
                  </a:outerShdw>
                </a:effectLst>
                <a:cs typeface="B Titr" panose="00000700000000000000" pitchFamily="2" charset="-78"/>
              </a:rPr>
              <a:t>فصل اول : تجربه و تفکر</a:t>
            </a:r>
            <a:endParaRPr lang="en-US" dirty="0">
              <a:solidFill>
                <a:srgbClr val="00B0F0"/>
              </a:solidFill>
              <a:effectLst>
                <a:outerShdw blurRad="38100" dist="38100" dir="2700000" algn="tl">
                  <a:srgbClr val="000000">
                    <a:alpha val="43137"/>
                  </a:srgbClr>
                </a:outerShdw>
              </a:effectLst>
              <a:cs typeface="B Titr" panose="00000700000000000000" pitchFamily="2" charset="-78"/>
            </a:endParaRPr>
          </a:p>
        </p:txBody>
      </p:sp>
      <p:sp>
        <p:nvSpPr>
          <p:cNvPr id="9" name="Rectangle 8"/>
          <p:cNvSpPr/>
          <p:nvPr/>
        </p:nvSpPr>
        <p:spPr>
          <a:xfrm>
            <a:off x="4591551" y="577334"/>
            <a:ext cx="4019049" cy="584775"/>
          </a:xfrm>
          <a:prstGeom prst="rect">
            <a:avLst/>
          </a:prstGeom>
        </p:spPr>
        <p:txBody>
          <a:bodyPr wrap="none">
            <a:spAutoFit/>
          </a:bodyPr>
          <a:lstStyle/>
          <a:p>
            <a:r>
              <a:rPr lang="fa-IR" sz="3200" dirty="0" smtClean="0">
                <a:solidFill>
                  <a:srgbClr val="FF0000"/>
                </a:solidFill>
                <a:cs typeface="B Titr" panose="00000700000000000000" pitchFamily="2" charset="-78"/>
              </a:rPr>
              <a:t>مروری بر فرآیند حل شدن</a:t>
            </a:r>
            <a:endParaRPr lang="en-US" sz="3200" dirty="0">
              <a:solidFill>
                <a:srgbClr val="FF0000"/>
              </a:solidFill>
              <a:cs typeface="B Titr" panose="00000700000000000000" pitchFamily="2" charset="-78"/>
            </a:endParaRPr>
          </a:p>
        </p:txBody>
      </p:sp>
    </p:spTree>
    <p:extLst>
      <p:ext uri="{BB962C8B-B14F-4D97-AF65-F5344CB8AC3E}">
        <p14:creationId xmlns:p14="http://schemas.microsoft.com/office/powerpoint/2010/main" val="280111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a:xfrm>
            <a:off x="838200" y="3495240"/>
            <a:ext cx="8968196" cy="365125"/>
          </a:xfrm>
        </p:spPr>
        <p:txBody>
          <a:bodyPr/>
          <a:lstStyle/>
          <a:p>
            <a:r>
              <a:rPr lang="fa-IR" sz="2800" dirty="0">
                <a:solidFill>
                  <a:srgbClr val="00B050"/>
                </a:solidFill>
                <a:cs typeface="B Titr" panose="00000700000000000000" pitchFamily="2" charset="-78"/>
              </a:rPr>
              <a:t>*جسارت، شجاعت،هوش،سواد بالا و ایمان قوی از صفات مصطفی بود </a:t>
            </a:r>
            <a:endParaRPr lang="en-US" sz="2800" dirty="0">
              <a:solidFill>
                <a:srgbClr val="00B050"/>
              </a:solidFill>
              <a:cs typeface="B Titr" panose="00000700000000000000" pitchFamily="2" charset="-78"/>
            </a:endParaRPr>
          </a:p>
        </p:txBody>
      </p:sp>
      <p:sp>
        <p:nvSpPr>
          <p:cNvPr id="6" name="Slide Number Placeholder 5"/>
          <p:cNvSpPr>
            <a:spLocks noGrp="1"/>
          </p:cNvSpPr>
          <p:nvPr>
            <p:ph type="sldNum" sz="quarter" idx="12"/>
          </p:nvPr>
        </p:nvSpPr>
        <p:spPr/>
        <p:txBody>
          <a:bodyPr/>
          <a:lstStyle/>
          <a:p>
            <a:fld id="{96D95DF1-AA91-4221-93CD-366F09A8F99A}" type="slidenum">
              <a:rPr lang="en-US" smtClean="0"/>
              <a:t>4</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sp>
        <p:nvSpPr>
          <p:cNvPr id="8" name="Rectangle 7"/>
          <p:cNvSpPr/>
          <p:nvPr/>
        </p:nvSpPr>
        <p:spPr>
          <a:xfrm>
            <a:off x="6776085" y="200055"/>
            <a:ext cx="5196840" cy="707886"/>
          </a:xfrm>
          <a:prstGeom prst="rect">
            <a:avLst/>
          </a:prstGeom>
        </p:spPr>
        <p:txBody>
          <a:bodyPr wrap="square">
            <a:spAutoFit/>
          </a:bodyPr>
          <a:lstStyle/>
          <a:p>
            <a:pPr algn="ctr"/>
            <a:r>
              <a:rPr lang="fa-IR" sz="2000" b="0" i="0" dirty="0" smtClean="0">
                <a:solidFill>
                  <a:srgbClr val="000000"/>
                </a:solidFill>
                <a:effectLst>
                  <a:outerShdw blurRad="38100" dist="38100" dir="2700000" algn="tl">
                    <a:srgbClr val="000000">
                      <a:alpha val="43137"/>
                    </a:srgbClr>
                  </a:outerShdw>
                </a:effectLst>
                <a:latin typeface="RTNassim"/>
                <a:cs typeface="B Titr" panose="00000700000000000000" pitchFamily="2" charset="-78"/>
              </a:rPr>
              <a:t>در سال 1377 وارد دانشگاه صنعتی شریف شد و تحصیلات خود را در رشته مهندسی شیمی آغاز کرد</a:t>
            </a:r>
            <a:endParaRPr lang="en-US" sz="2000" dirty="0">
              <a:effectLst>
                <a:outerShdw blurRad="38100" dist="38100" dir="2700000" algn="tl">
                  <a:srgbClr val="000000">
                    <a:alpha val="43137"/>
                  </a:srgbClr>
                </a:outerShdw>
              </a:effectLst>
              <a:cs typeface="B Titr" panose="00000700000000000000" pitchFamily="2" charset="-78"/>
            </a:endParaRPr>
          </a:p>
        </p:txBody>
      </p:sp>
      <p:sp>
        <p:nvSpPr>
          <p:cNvPr id="9" name="Rectangle 8"/>
          <p:cNvSpPr/>
          <p:nvPr/>
        </p:nvSpPr>
        <p:spPr>
          <a:xfrm>
            <a:off x="5543550" y="978650"/>
            <a:ext cx="6553200" cy="1594655"/>
          </a:xfrm>
          <a:prstGeom prst="rect">
            <a:avLst/>
          </a:prstGeom>
        </p:spPr>
        <p:txBody>
          <a:bodyPr wrap="square">
            <a:spAutoFit/>
          </a:bodyPr>
          <a:lstStyle/>
          <a:p>
            <a:pPr algn="ctr"/>
            <a:r>
              <a:rPr lang="fa-IR" sz="2400" b="0" i="0" dirty="0" smtClean="0">
                <a:solidFill>
                  <a:srgbClr val="000000"/>
                </a:solidFill>
                <a:effectLst>
                  <a:outerShdw blurRad="38100" dist="38100" dir="2700000" algn="tl">
                    <a:srgbClr val="000000">
                      <a:alpha val="43137"/>
                    </a:srgbClr>
                  </a:outerShdw>
                </a:effectLst>
                <a:latin typeface="RTNassim"/>
                <a:cs typeface="B Titr" panose="00000700000000000000" pitchFamily="2" charset="-78"/>
              </a:rPr>
              <a:t>در سال 1381 در رشته مهندسی شیمی موفق به دریافت مدرک کارشناسی ارشد و در همین رشته در مقطع کارشناسی ارشد ادامه تحصیل داد و پس از آن وارد مرحله دکترای رشته نانو بیوتکنولوژی شد</a:t>
            </a:r>
            <a:endParaRPr lang="en-US" sz="2400" dirty="0">
              <a:effectLst>
                <a:outerShdw blurRad="38100" dist="38100" dir="2700000" algn="tl">
                  <a:srgbClr val="000000">
                    <a:alpha val="43137"/>
                  </a:srgbClr>
                </a:outerShdw>
              </a:effectLst>
              <a:cs typeface="B Titr" panose="00000700000000000000" pitchFamily="2" charset="-78"/>
            </a:endParaRPr>
          </a:p>
        </p:txBody>
      </p:sp>
      <p:sp>
        <p:nvSpPr>
          <p:cNvPr id="10" name="Rectangle 9"/>
          <p:cNvSpPr/>
          <p:nvPr/>
        </p:nvSpPr>
        <p:spPr>
          <a:xfrm>
            <a:off x="554083" y="2573305"/>
            <a:ext cx="11066417" cy="1138773"/>
          </a:xfrm>
          <a:prstGeom prst="rect">
            <a:avLst/>
          </a:prstGeom>
        </p:spPr>
        <p:txBody>
          <a:bodyPr wrap="square">
            <a:spAutoFit/>
          </a:bodyPr>
          <a:lstStyle/>
          <a:p>
            <a:pPr algn="r"/>
            <a:r>
              <a:rPr lang="fa-IR" sz="2800" b="0" i="0" dirty="0" smtClean="0">
                <a:solidFill>
                  <a:srgbClr val="FF0000"/>
                </a:solidFill>
                <a:effectLst>
                  <a:outerShdw blurRad="38100" dist="38100" dir="2700000" algn="tl">
                    <a:srgbClr val="000000">
                      <a:alpha val="43137"/>
                    </a:srgbClr>
                  </a:outerShdw>
                </a:effectLst>
                <a:latin typeface="Tahoma" panose="020B0604030504040204" pitchFamily="34" charset="0"/>
                <a:cs typeface="B Titr" panose="00000700000000000000" pitchFamily="2" charset="-78"/>
              </a:rPr>
              <a:t>شهید مصطفی احمدی روشن</a:t>
            </a:r>
            <a:r>
              <a:rPr lang="fa-IR" sz="2000" b="0" i="0" dirty="0" smtClean="0">
                <a:solidFill>
                  <a:srgbClr val="393939"/>
                </a:solidFill>
                <a:effectLst>
                  <a:outerShdw blurRad="38100" dist="38100" dir="2700000" algn="tl">
                    <a:srgbClr val="000000">
                      <a:alpha val="43137"/>
                    </a:srgbClr>
                  </a:outerShdw>
                </a:effectLst>
                <a:latin typeface="Tahoma" panose="020B0604030504040204" pitchFamily="34" charset="0"/>
                <a:cs typeface="B Titr" panose="00000700000000000000" pitchFamily="2" charset="-78"/>
              </a:rPr>
              <a:t> معاون بازرگانی سایت </a:t>
            </a:r>
            <a:r>
              <a:rPr lang="fa-IR" sz="2000" dirty="0">
                <a:solidFill>
                  <a:srgbClr val="393939"/>
                </a:solidFill>
                <a:effectLst>
                  <a:outerShdw blurRad="38100" dist="38100" dir="2700000" algn="tl">
                    <a:srgbClr val="000000">
                      <a:alpha val="43137"/>
                    </a:srgbClr>
                  </a:outerShdw>
                </a:effectLst>
                <a:latin typeface="Tahoma" panose="020B0604030504040204" pitchFamily="34" charset="0"/>
                <a:cs typeface="B Titr" panose="00000700000000000000" pitchFamily="2" charset="-78"/>
              </a:rPr>
              <a:t>هسته‌ای نطنزدر بخش غنی سازی  </a:t>
            </a:r>
            <a:r>
              <a:rPr lang="fa-IR" sz="2000" b="0" i="0" dirty="0" smtClean="0">
                <a:solidFill>
                  <a:srgbClr val="393939"/>
                </a:solidFill>
                <a:effectLst>
                  <a:outerShdw blurRad="38100" dist="38100" dir="2700000" algn="tl">
                    <a:srgbClr val="000000">
                      <a:alpha val="43137"/>
                    </a:srgbClr>
                  </a:outerShdw>
                </a:effectLst>
                <a:latin typeface="Tahoma" panose="020B0604030504040204" pitchFamily="34" charset="0"/>
                <a:cs typeface="B Titr" panose="00000700000000000000" pitchFamily="2" charset="-78"/>
              </a:rPr>
              <a:t>بوده که پس از خروج از منزل در ساعت ۸:۳۰ صبح توسط یک موتورسیکلت سوار با چسباندن یک بمب مغناطیسی در خیابان گل نبی تهران (میدان کتابی) ترور شد</a:t>
            </a:r>
            <a:endParaRPr lang="fa-IR" sz="2000" b="0" i="0" dirty="0">
              <a:solidFill>
                <a:srgbClr val="393939"/>
              </a:solidFill>
              <a:effectLst>
                <a:outerShdw blurRad="38100" dist="38100" dir="2700000" algn="tl">
                  <a:srgbClr val="000000">
                    <a:alpha val="43137"/>
                  </a:srgbClr>
                </a:outerShdw>
              </a:effectLst>
              <a:latin typeface="Tahoma" panose="020B0604030504040204" pitchFamily="34" charset="0"/>
              <a:cs typeface="B Titr" panose="00000700000000000000" pitchFamily="2" charset="-78"/>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543" t="3224" r="2230" b="11551"/>
          <a:stretch/>
        </p:blipFill>
        <p:spPr>
          <a:xfrm>
            <a:off x="327389" y="109918"/>
            <a:ext cx="4346944" cy="22457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 name="Rectangle 11"/>
          <p:cNvSpPr/>
          <p:nvPr/>
        </p:nvSpPr>
        <p:spPr>
          <a:xfrm>
            <a:off x="554083" y="4309636"/>
            <a:ext cx="11687175" cy="1815882"/>
          </a:xfrm>
          <a:prstGeom prst="rect">
            <a:avLst/>
          </a:prstGeom>
        </p:spPr>
        <p:txBody>
          <a:bodyPr wrap="square">
            <a:spAutoFit/>
          </a:bodyPr>
          <a:lstStyle/>
          <a:p>
            <a:pPr algn="ctr"/>
            <a:r>
              <a:rPr lang="fa-IR" sz="2800" b="1" dirty="0">
                <a:solidFill>
                  <a:srgbClr val="222222"/>
                </a:solidFill>
                <a:effectLst>
                  <a:outerShdw blurRad="38100" dist="38100" dir="2700000" algn="tl">
                    <a:srgbClr val="000000">
                      <a:alpha val="43137"/>
                    </a:srgbClr>
                  </a:outerShdw>
                </a:effectLst>
                <a:latin typeface="Tahoma" panose="020B0604030504040204" pitchFamily="34" charset="0"/>
                <a:cs typeface="B Titr" panose="00000700000000000000" pitchFamily="2" charset="-78"/>
              </a:rPr>
              <a:t>تاسیسات هسته‌ای نطنز</a:t>
            </a:r>
            <a:r>
              <a:rPr lang="fa-IR" sz="2800" dirty="0">
                <a:solidFill>
                  <a:srgbClr val="222222"/>
                </a:solidFill>
                <a:effectLst>
                  <a:outerShdw blurRad="38100" dist="38100" dir="2700000" algn="tl">
                    <a:srgbClr val="000000">
                      <a:alpha val="43137"/>
                    </a:srgbClr>
                  </a:outerShdw>
                </a:effectLst>
                <a:latin typeface="Tahoma" panose="020B0604030504040204" pitchFamily="34" charset="0"/>
                <a:cs typeface="B Titr" panose="00000700000000000000" pitchFamily="2" charset="-78"/>
              </a:rPr>
              <a:t> با نام رسمی </a:t>
            </a:r>
            <a:r>
              <a:rPr lang="fa-IR" sz="2800" b="1" dirty="0">
                <a:solidFill>
                  <a:srgbClr val="222222"/>
                </a:solidFill>
                <a:effectLst>
                  <a:outerShdw blurRad="38100" dist="38100" dir="2700000" algn="tl">
                    <a:srgbClr val="000000">
                      <a:alpha val="43137"/>
                    </a:srgbClr>
                  </a:outerShdw>
                </a:effectLst>
                <a:latin typeface="Tahoma" panose="020B0604030504040204" pitchFamily="34" charset="0"/>
                <a:cs typeface="B Titr" panose="00000700000000000000" pitchFamily="2" charset="-78"/>
              </a:rPr>
              <a:t>مرکز هسته‌ای شهید احمدی روشن نطنز</a:t>
            </a:r>
            <a:r>
              <a:rPr lang="fa-IR" sz="2800" dirty="0">
                <a:solidFill>
                  <a:srgbClr val="222222"/>
                </a:solidFill>
                <a:effectLst>
                  <a:outerShdw blurRad="38100" dist="38100" dir="2700000" algn="tl">
                    <a:srgbClr val="000000">
                      <a:alpha val="43137"/>
                    </a:srgbClr>
                  </a:outerShdw>
                </a:effectLst>
                <a:latin typeface="Tahoma" panose="020B0604030504040204" pitchFamily="34" charset="0"/>
                <a:cs typeface="B Titr" panose="00000700000000000000" pitchFamily="2" charset="-78"/>
              </a:rPr>
              <a:t> بخشی از «تاسیسات زیرزمینی» مرتبط با </a:t>
            </a:r>
            <a:r>
              <a:rPr lang="fa-IR" sz="2800" dirty="0">
                <a:solidFill>
                  <a:srgbClr val="0B0080"/>
                </a:solidFill>
                <a:effectLst>
                  <a:outerShdw blurRad="38100" dist="38100" dir="2700000" algn="tl">
                    <a:srgbClr val="000000">
                      <a:alpha val="43137"/>
                    </a:srgbClr>
                  </a:outerShdw>
                </a:effectLst>
                <a:latin typeface="Tahoma" panose="020B0604030504040204" pitchFamily="34" charset="0"/>
                <a:cs typeface="B Titr" panose="00000700000000000000" pitchFamily="2" charset="-78"/>
                <a:hlinkClick r:id="rId3" tooltip="برنامه هسته‌ای ایران"/>
              </a:rPr>
              <a:t>برنامه هسته‌ای ایران</a:t>
            </a:r>
            <a:r>
              <a:rPr lang="fa-IR" sz="2800" dirty="0">
                <a:solidFill>
                  <a:srgbClr val="222222"/>
                </a:solidFill>
                <a:effectLst>
                  <a:outerShdw blurRad="38100" dist="38100" dir="2700000" algn="tl">
                    <a:srgbClr val="000000">
                      <a:alpha val="43137"/>
                    </a:srgbClr>
                  </a:outerShdw>
                </a:effectLst>
                <a:latin typeface="Tahoma" panose="020B0604030504040204" pitchFamily="34" charset="0"/>
                <a:cs typeface="B Titr" panose="00000700000000000000" pitchFamily="2" charset="-78"/>
              </a:rPr>
              <a:t> است که به منظور</a:t>
            </a:r>
            <a:r>
              <a:rPr lang="fa-IR" sz="2800" dirty="0">
                <a:solidFill>
                  <a:srgbClr val="0B0080"/>
                </a:solidFill>
                <a:effectLst>
                  <a:outerShdw blurRad="38100" dist="38100" dir="2700000" algn="tl">
                    <a:srgbClr val="000000">
                      <a:alpha val="43137"/>
                    </a:srgbClr>
                  </a:outerShdw>
                </a:effectLst>
                <a:latin typeface="Tahoma" panose="020B0604030504040204" pitchFamily="34" charset="0"/>
                <a:cs typeface="B Titr" panose="00000700000000000000" pitchFamily="2" charset="-78"/>
                <a:hlinkClick r:id="rId4" tooltip="غنی‌سازی اورانیوم"/>
              </a:rPr>
              <a:t>غنی‌سازی اورانیوم</a:t>
            </a:r>
            <a:r>
              <a:rPr lang="fa-IR" sz="2800" dirty="0">
                <a:solidFill>
                  <a:srgbClr val="222222"/>
                </a:solidFill>
                <a:effectLst>
                  <a:outerShdw blurRad="38100" dist="38100" dir="2700000" algn="tl">
                    <a:srgbClr val="000000">
                      <a:alpha val="43137"/>
                    </a:srgbClr>
                  </a:outerShdw>
                </a:effectLst>
                <a:latin typeface="Tahoma" panose="020B0604030504040204" pitchFamily="34" charset="0"/>
                <a:cs typeface="B Titr" panose="00000700000000000000" pitchFamily="2" charset="-78"/>
              </a:rPr>
              <a:t> در نزدیکی </a:t>
            </a:r>
            <a:r>
              <a:rPr lang="fa-IR" sz="2800" dirty="0">
                <a:solidFill>
                  <a:srgbClr val="0B0080"/>
                </a:solidFill>
                <a:effectLst>
                  <a:outerShdw blurRad="38100" dist="38100" dir="2700000" algn="tl">
                    <a:srgbClr val="000000">
                      <a:alpha val="43137"/>
                    </a:srgbClr>
                  </a:outerShdw>
                </a:effectLst>
                <a:latin typeface="Tahoma" panose="020B0604030504040204" pitchFamily="34" charset="0"/>
                <a:cs typeface="B Titr" panose="00000700000000000000" pitchFamily="2" charset="-78"/>
                <a:hlinkClick r:id="rId5" tooltip="نطنز"/>
              </a:rPr>
              <a:t>نطنز</a:t>
            </a:r>
            <a:r>
              <a:rPr lang="fa-IR" sz="2800" dirty="0">
                <a:solidFill>
                  <a:srgbClr val="222222"/>
                </a:solidFill>
                <a:effectLst>
                  <a:outerShdw blurRad="38100" dist="38100" dir="2700000" algn="tl">
                    <a:srgbClr val="000000">
                      <a:alpha val="43137"/>
                    </a:srgbClr>
                  </a:outerShdw>
                </a:effectLst>
                <a:latin typeface="Tahoma" panose="020B0604030504040204" pitchFamily="34" charset="0"/>
                <a:cs typeface="B Titr" panose="00000700000000000000" pitchFamily="2" charset="-78"/>
              </a:rPr>
              <a:t> در </a:t>
            </a:r>
            <a:r>
              <a:rPr lang="fa-IR" sz="2800" dirty="0">
                <a:solidFill>
                  <a:srgbClr val="0B0080"/>
                </a:solidFill>
                <a:effectLst>
                  <a:outerShdw blurRad="38100" dist="38100" dir="2700000" algn="tl">
                    <a:srgbClr val="000000">
                      <a:alpha val="43137"/>
                    </a:srgbClr>
                  </a:outerShdw>
                </a:effectLst>
                <a:latin typeface="Tahoma" panose="020B0604030504040204" pitchFamily="34" charset="0"/>
                <a:cs typeface="B Titr" panose="00000700000000000000" pitchFamily="2" charset="-78"/>
                <a:hlinkClick r:id="rId6" tooltip="استان اصفهان"/>
              </a:rPr>
              <a:t>استان اصفهان</a:t>
            </a:r>
            <a:r>
              <a:rPr lang="fa-IR" sz="2800" dirty="0">
                <a:solidFill>
                  <a:srgbClr val="222222"/>
                </a:solidFill>
                <a:effectLst>
                  <a:outerShdw blurRad="38100" dist="38100" dir="2700000" algn="tl">
                    <a:srgbClr val="000000">
                      <a:alpha val="43137"/>
                    </a:srgbClr>
                  </a:outerShdw>
                </a:effectLst>
                <a:latin typeface="Tahoma" panose="020B0604030504040204" pitchFamily="34" charset="0"/>
                <a:cs typeface="B Titr" panose="00000700000000000000" pitchFamily="2" charset="-78"/>
              </a:rPr>
              <a:t> احداث شده و تصور می‌شود </a:t>
            </a:r>
            <a:r>
              <a:rPr lang="fa-IR" sz="2800" dirty="0" smtClean="0">
                <a:solidFill>
                  <a:srgbClr val="222222"/>
                </a:solidFill>
                <a:effectLst>
                  <a:outerShdw blurRad="38100" dist="38100" dir="2700000" algn="tl">
                    <a:srgbClr val="000000">
                      <a:alpha val="43137"/>
                    </a:srgbClr>
                  </a:outerShdw>
                </a:effectLst>
                <a:latin typeface="Tahoma" panose="020B0604030504040204" pitchFamily="34" charset="0"/>
                <a:cs typeface="B Titr" panose="00000700000000000000" pitchFamily="2" charset="-78"/>
              </a:rPr>
              <a:t>که </a:t>
            </a:r>
            <a:r>
              <a:rPr lang="fa-IR" sz="2800" dirty="0">
                <a:solidFill>
                  <a:srgbClr val="222222"/>
                </a:solidFill>
                <a:effectLst>
                  <a:outerShdw blurRad="38100" dist="38100" dir="2700000" algn="tl">
                    <a:srgbClr val="000000">
                      <a:alpha val="43137"/>
                    </a:srgbClr>
                  </a:outerShdw>
                </a:effectLst>
                <a:latin typeface="Tahoma" panose="020B0604030504040204" pitchFamily="34" charset="0"/>
                <a:cs typeface="B Titr" panose="00000700000000000000" pitchFamily="2" charset="-78"/>
              </a:rPr>
              <a:t>به وسیله ۳۰ فوت (۹ متر) از </a:t>
            </a:r>
            <a:r>
              <a:rPr lang="fa-IR" sz="2800" dirty="0">
                <a:solidFill>
                  <a:srgbClr val="0B0080"/>
                </a:solidFill>
                <a:effectLst>
                  <a:outerShdw blurRad="38100" dist="38100" dir="2700000" algn="tl">
                    <a:srgbClr val="000000">
                      <a:alpha val="43137"/>
                    </a:srgbClr>
                  </a:outerShdw>
                </a:effectLst>
                <a:latin typeface="Tahoma" panose="020B0604030504040204" pitchFamily="34" charset="0"/>
                <a:cs typeface="B Titr" panose="00000700000000000000" pitchFamily="2" charset="-78"/>
                <a:hlinkClick r:id="rId7" tooltip="بتن‌آرمه"/>
              </a:rPr>
              <a:t>بتن‌آرمه</a:t>
            </a:r>
            <a:r>
              <a:rPr lang="fa-IR" sz="2800" dirty="0">
                <a:solidFill>
                  <a:srgbClr val="222222"/>
                </a:solidFill>
                <a:effectLst>
                  <a:outerShdw blurRad="38100" dist="38100" dir="2700000" algn="tl">
                    <a:srgbClr val="000000">
                      <a:alpha val="43137"/>
                    </a:srgbClr>
                  </a:outerShdw>
                </a:effectLst>
                <a:latin typeface="Tahoma" panose="020B0604030504040204" pitchFamily="34" charset="0"/>
                <a:cs typeface="B Titr" panose="00000700000000000000" pitchFamily="2" charset="-78"/>
              </a:rPr>
              <a:t> محافظت شده‌است.</a:t>
            </a:r>
            <a:endParaRPr lang="en-US" sz="2800" dirty="0">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378247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5</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sp>
        <p:nvSpPr>
          <p:cNvPr id="3" name="TextBox 2"/>
          <p:cNvSpPr txBox="1"/>
          <p:nvPr/>
        </p:nvSpPr>
        <p:spPr>
          <a:xfrm>
            <a:off x="2470002" y="397258"/>
            <a:ext cx="6936514" cy="461665"/>
          </a:xfrm>
          <a:prstGeom prst="rect">
            <a:avLst/>
          </a:prstGeom>
          <a:noFill/>
        </p:spPr>
        <p:txBody>
          <a:bodyPr wrap="none" rtlCol="0">
            <a:spAutoFit/>
          </a:bodyPr>
          <a:lstStyle/>
          <a:p>
            <a:r>
              <a:rPr lang="fa-IR" sz="2400" dirty="0" smtClean="0">
                <a:effectLst>
                  <a:outerShdw blurRad="38100" dist="38100" dir="2700000" algn="tl">
                    <a:srgbClr val="000000">
                      <a:alpha val="43137"/>
                    </a:srgbClr>
                  </a:outerShdw>
                </a:effectLst>
                <a:cs typeface="B Titr" panose="00000700000000000000" pitchFamily="2" charset="-78"/>
              </a:rPr>
              <a:t>برخی از پیشرفت های علمی و صنعتی کشورمان در سالهای اخیر</a:t>
            </a:r>
            <a:endParaRPr lang="en-US" sz="2400" dirty="0">
              <a:effectLst>
                <a:outerShdw blurRad="38100" dist="38100" dir="2700000" algn="tl">
                  <a:srgbClr val="000000">
                    <a:alpha val="43137"/>
                  </a:srgbClr>
                </a:outerShdw>
              </a:effectLst>
              <a:cs typeface="B Titr" panose="00000700000000000000" pitchFamily="2" charset="-78"/>
            </a:endParaRPr>
          </a:p>
        </p:txBody>
      </p:sp>
      <p:sp>
        <p:nvSpPr>
          <p:cNvPr id="8" name="Rounded Rectangle 7"/>
          <p:cNvSpPr/>
          <p:nvPr/>
        </p:nvSpPr>
        <p:spPr>
          <a:xfrm>
            <a:off x="7937352" y="1011627"/>
            <a:ext cx="4046968" cy="48687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2400" dirty="0" smtClean="0">
                <a:solidFill>
                  <a:srgbClr val="FFFF00"/>
                </a:solidFill>
                <a:effectLst>
                  <a:outerShdw blurRad="38100" dist="38100" dir="2700000" algn="tl">
                    <a:srgbClr val="000000">
                      <a:alpha val="43137"/>
                    </a:srgbClr>
                  </a:outerShdw>
                </a:effectLst>
                <a:cs typeface="B Titr" panose="00000700000000000000" pitchFamily="2" charset="-78"/>
              </a:rPr>
              <a:t>پیشرفت در علوم زیستی و پزشکی</a:t>
            </a:r>
            <a:endParaRPr lang="en-US" sz="2400" dirty="0">
              <a:solidFill>
                <a:srgbClr val="FFFF00"/>
              </a:solidFill>
              <a:effectLst>
                <a:outerShdw blurRad="38100" dist="38100" dir="2700000" algn="tl">
                  <a:srgbClr val="000000">
                    <a:alpha val="43137"/>
                  </a:srgbClr>
                </a:outerShdw>
              </a:effectLst>
              <a:cs typeface="B Titr" panose="00000700000000000000" pitchFamily="2" charset="-78"/>
            </a:endParaRPr>
          </a:p>
        </p:txBody>
      </p:sp>
      <p:sp>
        <p:nvSpPr>
          <p:cNvPr id="9" name="Rounded Rectangle 8"/>
          <p:cNvSpPr/>
          <p:nvPr/>
        </p:nvSpPr>
        <p:spPr>
          <a:xfrm>
            <a:off x="7928984" y="2097470"/>
            <a:ext cx="4076700" cy="56544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2400" dirty="0" smtClean="0">
                <a:solidFill>
                  <a:srgbClr val="FFFF00"/>
                </a:solidFill>
                <a:effectLst>
                  <a:outerShdw blurRad="38100" dist="38100" dir="2700000" algn="tl">
                    <a:srgbClr val="000000">
                      <a:alpha val="43137"/>
                    </a:srgbClr>
                  </a:outerShdw>
                </a:effectLst>
                <a:cs typeface="B Titr" panose="00000700000000000000" pitchFamily="2" charset="-78"/>
              </a:rPr>
              <a:t>پیشرفت در تولید انرژی هسته ای</a:t>
            </a:r>
            <a:endParaRPr lang="en-US" sz="2400" dirty="0">
              <a:solidFill>
                <a:srgbClr val="FFFF00"/>
              </a:solidFill>
              <a:effectLst>
                <a:outerShdw blurRad="38100" dist="38100" dir="2700000" algn="tl">
                  <a:srgbClr val="000000">
                    <a:alpha val="43137"/>
                  </a:srgbClr>
                </a:outerShdw>
              </a:effectLst>
              <a:cs typeface="B Titr" panose="00000700000000000000" pitchFamily="2" charset="-78"/>
            </a:endParaRPr>
          </a:p>
        </p:txBody>
      </p:sp>
      <p:sp>
        <p:nvSpPr>
          <p:cNvPr id="10" name="Rounded Rectangle 9"/>
          <p:cNvSpPr/>
          <p:nvPr/>
        </p:nvSpPr>
        <p:spPr>
          <a:xfrm>
            <a:off x="5946627" y="1549247"/>
            <a:ext cx="6067425" cy="51276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2400" dirty="0" smtClean="0">
                <a:solidFill>
                  <a:srgbClr val="FFFF00"/>
                </a:solidFill>
                <a:effectLst>
                  <a:outerShdw blurRad="38100" dist="38100" dir="2700000" algn="tl">
                    <a:srgbClr val="000000">
                      <a:alpha val="43137"/>
                    </a:srgbClr>
                  </a:outerShdw>
                </a:effectLst>
                <a:cs typeface="B Titr" panose="00000700000000000000" pitchFamily="2" charset="-78"/>
              </a:rPr>
              <a:t>پیشرفت درعلوم هوا و فضا و پرنده های بدون سرنشین</a:t>
            </a:r>
            <a:endParaRPr lang="en-US" sz="2400" dirty="0">
              <a:solidFill>
                <a:srgbClr val="FFFF00"/>
              </a:solidFill>
              <a:effectLst>
                <a:outerShdw blurRad="38100" dist="38100" dir="2700000" algn="tl">
                  <a:srgbClr val="000000">
                    <a:alpha val="43137"/>
                  </a:srgbClr>
                </a:outerShdw>
              </a:effectLst>
              <a:cs typeface="B Titr" panose="00000700000000000000" pitchFamily="2" charset="-78"/>
            </a:endParaRPr>
          </a:p>
        </p:txBody>
      </p:sp>
      <p:sp>
        <p:nvSpPr>
          <p:cNvPr id="11" name="Rounded Rectangle 10"/>
          <p:cNvSpPr/>
          <p:nvPr/>
        </p:nvSpPr>
        <p:spPr>
          <a:xfrm>
            <a:off x="7962900" y="2716375"/>
            <a:ext cx="4038600" cy="5794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2400" dirty="0" smtClean="0">
                <a:solidFill>
                  <a:srgbClr val="FFFF00"/>
                </a:solidFill>
                <a:effectLst>
                  <a:outerShdw blurRad="38100" dist="38100" dir="2700000" algn="tl">
                    <a:srgbClr val="000000">
                      <a:alpha val="43137"/>
                    </a:srgbClr>
                  </a:outerShdw>
                </a:effectLst>
                <a:cs typeface="B Titr" panose="00000700000000000000" pitchFamily="2" charset="-78"/>
              </a:rPr>
              <a:t>پیشرفت در زمینه نانو تکنولوژی</a:t>
            </a:r>
            <a:endParaRPr lang="en-US" sz="2400" dirty="0">
              <a:solidFill>
                <a:srgbClr val="FFFF00"/>
              </a:solidFill>
              <a:effectLst>
                <a:outerShdw blurRad="38100" dist="38100" dir="2700000" algn="tl">
                  <a:srgbClr val="000000">
                    <a:alpha val="43137"/>
                  </a:srgbClr>
                </a:outerShdw>
              </a:effectLst>
              <a:cs typeface="B Titr" panose="00000700000000000000" pitchFamily="2" charset="-78"/>
            </a:endParaRPr>
          </a:p>
        </p:txBody>
      </p:sp>
      <p:sp>
        <p:nvSpPr>
          <p:cNvPr id="12" name="Rounded Rectangle 11"/>
          <p:cNvSpPr/>
          <p:nvPr/>
        </p:nvSpPr>
        <p:spPr>
          <a:xfrm>
            <a:off x="7787266" y="3349269"/>
            <a:ext cx="4218418" cy="4537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2400" dirty="0" smtClean="0">
                <a:solidFill>
                  <a:srgbClr val="FFFF00"/>
                </a:solidFill>
                <a:cs typeface="B Titr" panose="00000700000000000000" pitchFamily="2" charset="-78"/>
              </a:rPr>
              <a:t>پیشرفت در صنعت سدسازی و عمرانی</a:t>
            </a:r>
            <a:endParaRPr lang="en-US" sz="2400" dirty="0">
              <a:solidFill>
                <a:srgbClr val="FFFF00"/>
              </a:solidFill>
              <a:cs typeface="B Titr" panose="00000700000000000000" pitchFamily="2" charset="-78"/>
            </a:endParaRPr>
          </a:p>
        </p:txBody>
      </p:sp>
      <p:sp>
        <p:nvSpPr>
          <p:cNvPr id="13" name="Rectangle 12"/>
          <p:cNvSpPr/>
          <p:nvPr/>
        </p:nvSpPr>
        <p:spPr>
          <a:xfrm>
            <a:off x="9423293" y="9803"/>
            <a:ext cx="2768707" cy="369332"/>
          </a:xfrm>
          <a:prstGeom prst="rect">
            <a:avLst/>
          </a:prstGeom>
        </p:spPr>
        <p:txBody>
          <a:bodyPr wrap="none">
            <a:spAutoFit/>
          </a:bodyPr>
          <a:lstStyle/>
          <a:p>
            <a:pPr algn="ctr"/>
            <a:r>
              <a:rPr lang="fa-IR" dirty="0">
                <a:solidFill>
                  <a:srgbClr val="FF0000"/>
                </a:solidFill>
                <a:effectLst>
                  <a:outerShdw blurRad="38100" dist="38100" dir="2700000" algn="tl">
                    <a:srgbClr val="000000">
                      <a:alpha val="43137"/>
                    </a:srgbClr>
                  </a:outerShdw>
                </a:effectLst>
                <a:cs typeface="B Titr" panose="00000700000000000000" pitchFamily="2" charset="-78"/>
              </a:rPr>
              <a:t>بخش اول : علوم و ابزارهای آن </a:t>
            </a:r>
          </a:p>
        </p:txBody>
      </p:sp>
      <p:sp>
        <p:nvSpPr>
          <p:cNvPr id="14" name="Rectangle 13"/>
          <p:cNvSpPr/>
          <p:nvPr/>
        </p:nvSpPr>
        <p:spPr>
          <a:xfrm>
            <a:off x="5252402" y="40947"/>
            <a:ext cx="2068195" cy="369332"/>
          </a:xfrm>
          <a:prstGeom prst="rect">
            <a:avLst/>
          </a:prstGeom>
        </p:spPr>
        <p:txBody>
          <a:bodyPr wrap="none">
            <a:spAutoFit/>
          </a:bodyPr>
          <a:lstStyle/>
          <a:p>
            <a:pPr algn="ctr"/>
            <a:r>
              <a:rPr lang="fa-IR" dirty="0">
                <a:solidFill>
                  <a:srgbClr val="00B0F0"/>
                </a:solidFill>
                <a:effectLst>
                  <a:outerShdw blurRad="38100" dist="38100" dir="2700000" algn="tl">
                    <a:srgbClr val="000000">
                      <a:alpha val="43137"/>
                    </a:srgbClr>
                  </a:outerShdw>
                </a:effectLst>
                <a:cs typeface="B Titr" panose="00000700000000000000" pitchFamily="2" charset="-78"/>
              </a:rPr>
              <a:t>فصل اول : تجربه و تفکر</a:t>
            </a:r>
            <a:endParaRPr lang="en-US" dirty="0">
              <a:solidFill>
                <a:srgbClr val="00B0F0"/>
              </a:solidFill>
              <a:effectLst>
                <a:outerShdw blurRad="38100" dist="38100" dir="2700000" algn="tl">
                  <a:srgbClr val="000000">
                    <a:alpha val="43137"/>
                  </a:srgbClr>
                </a:outerShdw>
              </a:effectLst>
              <a:cs typeface="B Titr" panose="00000700000000000000" pitchFamily="2" charset="-78"/>
            </a:endParaRPr>
          </a:p>
        </p:txBody>
      </p:sp>
      <p:pic>
        <p:nvPicPr>
          <p:cNvPr id="15" name="Picture 14"/>
          <p:cNvPicPr>
            <a:picLocks noChangeAspect="1"/>
          </p:cNvPicPr>
          <p:nvPr/>
        </p:nvPicPr>
        <p:blipFill>
          <a:blip r:embed="rId2"/>
          <a:stretch>
            <a:fillRect/>
          </a:stretch>
        </p:blipFill>
        <p:spPr>
          <a:xfrm>
            <a:off x="42339" y="588279"/>
            <a:ext cx="2543210" cy="2173039"/>
          </a:xfrm>
          <a:prstGeom prst="rect">
            <a:avLst/>
          </a:prstGeom>
        </p:spPr>
      </p:pic>
      <p:pic>
        <p:nvPicPr>
          <p:cNvPr id="17" name="Picture 16"/>
          <p:cNvPicPr>
            <a:picLocks noChangeAspect="1"/>
          </p:cNvPicPr>
          <p:nvPr/>
        </p:nvPicPr>
        <p:blipFill>
          <a:blip r:embed="rId3"/>
          <a:stretch>
            <a:fillRect/>
          </a:stretch>
        </p:blipFill>
        <p:spPr>
          <a:xfrm>
            <a:off x="0" y="2810019"/>
            <a:ext cx="3486150" cy="3019425"/>
          </a:xfrm>
          <a:prstGeom prst="rect">
            <a:avLst/>
          </a:prstGeom>
        </p:spPr>
      </p:pic>
    </p:spTree>
    <p:extLst>
      <p:ext uri="{BB962C8B-B14F-4D97-AF65-F5344CB8AC3E}">
        <p14:creationId xmlns:p14="http://schemas.microsoft.com/office/powerpoint/2010/main" val="315730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6</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sp>
        <p:nvSpPr>
          <p:cNvPr id="8" name="Rectangle 7"/>
          <p:cNvSpPr/>
          <p:nvPr/>
        </p:nvSpPr>
        <p:spPr>
          <a:xfrm>
            <a:off x="5252402" y="40947"/>
            <a:ext cx="2068195" cy="369332"/>
          </a:xfrm>
          <a:prstGeom prst="rect">
            <a:avLst/>
          </a:prstGeom>
        </p:spPr>
        <p:txBody>
          <a:bodyPr wrap="none">
            <a:spAutoFit/>
          </a:bodyPr>
          <a:lstStyle/>
          <a:p>
            <a:pPr algn="ctr"/>
            <a:r>
              <a:rPr lang="fa-IR" dirty="0">
                <a:solidFill>
                  <a:srgbClr val="00B0F0"/>
                </a:solidFill>
                <a:effectLst>
                  <a:outerShdw blurRad="38100" dist="38100" dir="2700000" algn="tl">
                    <a:srgbClr val="000000">
                      <a:alpha val="43137"/>
                    </a:srgbClr>
                  </a:outerShdw>
                </a:effectLst>
                <a:cs typeface="B Titr" panose="00000700000000000000" pitchFamily="2" charset="-78"/>
              </a:rPr>
              <a:t>فصل اول : تجربه و تفکر</a:t>
            </a:r>
            <a:endParaRPr lang="en-US" dirty="0">
              <a:solidFill>
                <a:srgbClr val="00B0F0"/>
              </a:solidFill>
              <a:effectLst>
                <a:outerShdw blurRad="38100" dist="38100" dir="2700000" algn="tl">
                  <a:srgbClr val="000000">
                    <a:alpha val="43137"/>
                  </a:srgbClr>
                </a:outerShdw>
              </a:effectLst>
              <a:cs typeface="B Titr" panose="00000700000000000000" pitchFamily="2" charset="-78"/>
            </a:endParaRPr>
          </a:p>
        </p:txBody>
      </p:sp>
      <p:sp>
        <p:nvSpPr>
          <p:cNvPr id="9" name="Title 1"/>
          <p:cNvSpPr>
            <a:spLocks noGrp="1"/>
          </p:cNvSpPr>
          <p:nvPr>
            <p:ph type="title"/>
          </p:nvPr>
        </p:nvSpPr>
        <p:spPr>
          <a:xfrm>
            <a:off x="2228850" y="762000"/>
            <a:ext cx="8286750" cy="654050"/>
          </a:xfrm>
        </p:spPr>
        <p:txBody>
          <a:bodyPr>
            <a:normAutofit/>
          </a:bodyPr>
          <a:lstStyle/>
          <a:p>
            <a:pPr fontAlgn="auto">
              <a:spcAft>
                <a:spcPts val="0"/>
              </a:spcAft>
              <a:defRPr/>
            </a:pPr>
            <a:r>
              <a:rPr lang="fa-IR" sz="3600" dirty="0" smtClean="0">
                <a:cs typeface="B Titr" panose="00000700000000000000" pitchFamily="2" charset="-78"/>
              </a:rPr>
              <a:t>تصاویری ازموفقیت ونوع آوری متخصصان ایرانی</a:t>
            </a:r>
            <a:endParaRPr lang="en-US" sz="3600" dirty="0">
              <a:cs typeface="B Titr" panose="00000700000000000000" pitchFamily="2" charset="-78"/>
            </a:endParaRPr>
          </a:p>
        </p:txBody>
      </p:sp>
      <p:pic>
        <p:nvPicPr>
          <p:cNvPr id="10" name="Picture 9"/>
          <p:cNvPicPr>
            <a:picLocks noChangeAspect="1"/>
          </p:cNvPicPr>
          <p:nvPr/>
        </p:nvPicPr>
        <p:blipFill>
          <a:blip r:embed="rId2"/>
          <a:stretch>
            <a:fillRect/>
          </a:stretch>
        </p:blipFill>
        <p:spPr>
          <a:xfrm>
            <a:off x="6696075" y="1539063"/>
            <a:ext cx="5238750" cy="4549819"/>
          </a:xfrm>
          <a:prstGeom prst="rect">
            <a:avLst/>
          </a:prstGeom>
        </p:spPr>
      </p:pic>
      <p:pic>
        <p:nvPicPr>
          <p:cNvPr id="11" name="Picture 10"/>
          <p:cNvPicPr>
            <a:picLocks noChangeAspect="1"/>
          </p:cNvPicPr>
          <p:nvPr/>
        </p:nvPicPr>
        <p:blipFill rotWithShape="1">
          <a:blip r:embed="rId3"/>
          <a:srcRect t="87449"/>
          <a:stretch/>
        </p:blipFill>
        <p:spPr>
          <a:xfrm>
            <a:off x="665430" y="5701789"/>
            <a:ext cx="5430570" cy="589481"/>
          </a:xfrm>
          <a:prstGeom prst="rect">
            <a:avLst/>
          </a:prstGeom>
        </p:spPr>
      </p:pic>
      <p:pic>
        <p:nvPicPr>
          <p:cNvPr id="12" name="Picture 2" descr="C:\Users\asus\Desktop\1\001-050-C104 (007).jpg"/>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33400" y="1539063"/>
            <a:ext cx="5419725" cy="4112177"/>
          </a:xfrm>
          <a:prstGeom prst="rect">
            <a:avLst/>
          </a:prstGeom>
          <a:noFill/>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Tree>
    <p:extLst>
      <p:ext uri="{BB962C8B-B14F-4D97-AF65-F5344CB8AC3E}">
        <p14:creationId xmlns:p14="http://schemas.microsoft.com/office/powerpoint/2010/main" val="112674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7</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pic>
        <p:nvPicPr>
          <p:cNvPr id="8" name="Picture 7"/>
          <p:cNvPicPr>
            <a:picLocks noChangeAspect="1"/>
          </p:cNvPicPr>
          <p:nvPr/>
        </p:nvPicPr>
        <p:blipFill rotWithShape="1">
          <a:blip r:embed="rId2"/>
          <a:srcRect t="88646"/>
          <a:stretch/>
        </p:blipFill>
        <p:spPr>
          <a:xfrm>
            <a:off x="6614588" y="133876"/>
            <a:ext cx="5488768" cy="532468"/>
          </a:xfrm>
          <a:prstGeom prst="rect">
            <a:avLst/>
          </a:prstGeom>
        </p:spPr>
      </p:pic>
      <p:sp>
        <p:nvSpPr>
          <p:cNvPr id="2" name="Rectangle 1"/>
          <p:cNvSpPr/>
          <p:nvPr/>
        </p:nvSpPr>
        <p:spPr>
          <a:xfrm>
            <a:off x="8860374" y="809625"/>
            <a:ext cx="3160176" cy="369332"/>
          </a:xfrm>
          <a:prstGeom prst="rect">
            <a:avLst/>
          </a:prstGeom>
        </p:spPr>
        <p:txBody>
          <a:bodyPr wrap="square">
            <a:spAutoFit/>
          </a:bodyPr>
          <a:lstStyle/>
          <a:p>
            <a:pPr algn="r" rtl="1"/>
            <a:r>
              <a:rPr lang="ar-SA" b="1" dirty="0">
                <a:solidFill>
                  <a:srgbClr val="000000"/>
                </a:solidFill>
                <a:latin typeface="Tahoma" panose="020B0604030504040204" pitchFamily="34" charset="0"/>
                <a:cs typeface="Tahoma" panose="020B0604030504040204" pitchFamily="34" charset="0"/>
              </a:rPr>
              <a:t>1-سالمترول</a:t>
            </a:r>
            <a:r>
              <a:rPr lang="ar-SA" b="1" dirty="0">
                <a:solidFill>
                  <a:srgbClr val="000000"/>
                </a:solidFill>
                <a:latin typeface="Tahoma" panose="020B0604030504040204" pitchFamily="34" charset="0"/>
              </a:rPr>
              <a:t> (</a:t>
            </a:r>
            <a:r>
              <a:rPr lang="en-US" b="1" dirty="0" err="1">
                <a:solidFill>
                  <a:srgbClr val="000000"/>
                </a:solidFill>
                <a:latin typeface="Tahoma" panose="020B0604030504040204" pitchFamily="34" charset="0"/>
              </a:rPr>
              <a:t>Salmeterole</a:t>
            </a:r>
            <a:r>
              <a:rPr lang="en-US" b="1" dirty="0">
                <a:solidFill>
                  <a:srgbClr val="000000"/>
                </a:solidFill>
                <a:latin typeface="Tahoma" panose="020B0604030504040204" pitchFamily="34" charset="0"/>
              </a:rPr>
              <a:t>)</a:t>
            </a:r>
            <a:endParaRPr lang="en-US" dirty="0"/>
          </a:p>
        </p:txBody>
      </p:sp>
      <p:sp>
        <p:nvSpPr>
          <p:cNvPr id="3" name="Rectangle 2"/>
          <p:cNvSpPr/>
          <p:nvPr/>
        </p:nvSpPr>
        <p:spPr>
          <a:xfrm>
            <a:off x="2486025" y="809625"/>
            <a:ext cx="6238875" cy="369332"/>
          </a:xfrm>
          <a:prstGeom prst="rect">
            <a:avLst/>
          </a:prstGeom>
        </p:spPr>
        <p:txBody>
          <a:bodyPr wrap="square">
            <a:spAutoFit/>
          </a:bodyPr>
          <a:lstStyle/>
          <a:p>
            <a:r>
              <a:rPr lang="ar-SA" dirty="0">
                <a:solidFill>
                  <a:srgbClr val="000000"/>
                </a:solidFill>
                <a:cs typeface="B Titr" panose="00000700000000000000" pitchFamily="2" charset="-78"/>
              </a:rPr>
              <a:t>این دارو به عنوان گشاد کننده‌ راه‌های هوایی و داروی ضد آسم کاربرد دارد</a:t>
            </a:r>
            <a:r>
              <a:rPr lang="ar-SA" dirty="0">
                <a:solidFill>
                  <a:srgbClr val="000000"/>
                </a:solidFill>
                <a:latin typeface="Tahoma" panose="020B0604030504040204" pitchFamily="34" charset="0"/>
                <a:cs typeface="B Titr" panose="00000700000000000000" pitchFamily="2" charset="-78"/>
              </a:rPr>
              <a:t>.</a:t>
            </a:r>
            <a:endParaRPr lang="en-US" dirty="0">
              <a:cs typeface="B Titr" panose="00000700000000000000" pitchFamily="2" charset="-78"/>
            </a:endParaRPr>
          </a:p>
        </p:txBody>
      </p:sp>
      <p:sp>
        <p:nvSpPr>
          <p:cNvPr id="9" name="Rectangle 8"/>
          <p:cNvSpPr/>
          <p:nvPr/>
        </p:nvSpPr>
        <p:spPr>
          <a:xfrm>
            <a:off x="9606106" y="1453634"/>
            <a:ext cx="2414444" cy="369332"/>
          </a:xfrm>
          <a:prstGeom prst="rect">
            <a:avLst/>
          </a:prstGeom>
        </p:spPr>
        <p:txBody>
          <a:bodyPr wrap="none">
            <a:spAutoFit/>
          </a:bodyPr>
          <a:lstStyle/>
          <a:p>
            <a:pPr algn="r" rtl="1"/>
            <a:r>
              <a:rPr lang="ar-SA" b="1" dirty="0">
                <a:solidFill>
                  <a:srgbClr val="000000"/>
                </a:solidFill>
                <a:latin typeface="Tahoma" panose="020B0604030504040204" pitchFamily="34" charset="0"/>
                <a:cs typeface="Tahoma" panose="020B0604030504040204" pitchFamily="34" charset="0"/>
              </a:rPr>
              <a:t>2-ریلوزول</a:t>
            </a:r>
            <a:r>
              <a:rPr lang="ar-SA" b="1" dirty="0">
                <a:solidFill>
                  <a:srgbClr val="000000"/>
                </a:solidFill>
                <a:latin typeface="Tahoma" panose="020B0604030504040204" pitchFamily="34" charset="0"/>
              </a:rPr>
              <a:t> (</a:t>
            </a:r>
            <a:r>
              <a:rPr lang="en-US" b="1" dirty="0" err="1">
                <a:solidFill>
                  <a:srgbClr val="000000"/>
                </a:solidFill>
                <a:latin typeface="Tahoma" panose="020B0604030504040204" pitchFamily="34" charset="0"/>
              </a:rPr>
              <a:t>Riluzole</a:t>
            </a:r>
            <a:r>
              <a:rPr lang="en-US" b="1" dirty="0">
                <a:solidFill>
                  <a:srgbClr val="000000"/>
                </a:solidFill>
                <a:latin typeface="Tahoma" panose="020B0604030504040204" pitchFamily="34" charset="0"/>
              </a:rPr>
              <a:t>)</a:t>
            </a:r>
            <a:endParaRPr lang="en-US" dirty="0"/>
          </a:p>
        </p:txBody>
      </p:sp>
      <p:sp>
        <p:nvSpPr>
          <p:cNvPr id="10" name="Rectangle 9"/>
          <p:cNvSpPr/>
          <p:nvPr/>
        </p:nvSpPr>
        <p:spPr>
          <a:xfrm>
            <a:off x="2390774" y="1453634"/>
            <a:ext cx="6968197" cy="369332"/>
          </a:xfrm>
          <a:prstGeom prst="rect">
            <a:avLst/>
          </a:prstGeom>
        </p:spPr>
        <p:txBody>
          <a:bodyPr wrap="square">
            <a:spAutoFit/>
          </a:bodyPr>
          <a:lstStyle/>
          <a:p>
            <a:pPr algn="r" rtl="1"/>
            <a:r>
              <a:rPr lang="ar-SA" dirty="0">
                <a:solidFill>
                  <a:srgbClr val="000000"/>
                </a:solidFill>
                <a:cs typeface="B Titr" panose="00000700000000000000" pitchFamily="2" charset="-78"/>
              </a:rPr>
              <a:t>داروی ریلوزول برای درمان بیماری </a:t>
            </a:r>
            <a:r>
              <a:rPr lang="en-US" dirty="0">
                <a:solidFill>
                  <a:srgbClr val="000000"/>
                </a:solidFill>
                <a:latin typeface="Tahoma" panose="020B0604030504040204" pitchFamily="34" charset="0"/>
                <a:cs typeface="B Titr" panose="00000700000000000000" pitchFamily="2" charset="-78"/>
              </a:rPr>
              <a:t>ALS </a:t>
            </a:r>
            <a:r>
              <a:rPr lang="ar-SA" dirty="0">
                <a:solidFill>
                  <a:srgbClr val="000000"/>
                </a:solidFill>
                <a:cs typeface="B Titr" panose="00000700000000000000" pitchFamily="2" charset="-78"/>
              </a:rPr>
              <a:t>یا </a:t>
            </a:r>
            <a:r>
              <a:rPr lang="ar-SA" dirty="0" smtClean="0">
                <a:solidFill>
                  <a:srgbClr val="000000"/>
                </a:solidFill>
                <a:cs typeface="B Titr" panose="00000700000000000000" pitchFamily="2" charset="-78"/>
              </a:rPr>
              <a:t>نوعی </a:t>
            </a:r>
            <a:r>
              <a:rPr lang="ar-SA" dirty="0">
                <a:solidFill>
                  <a:srgbClr val="000000"/>
                </a:solidFill>
                <a:cs typeface="B Titr" panose="00000700000000000000" pitchFamily="2" charset="-78"/>
              </a:rPr>
              <a:t>بیماری سیستم </a:t>
            </a:r>
            <a:r>
              <a:rPr lang="ar-SA" dirty="0" smtClean="0">
                <a:solidFill>
                  <a:srgbClr val="000000"/>
                </a:solidFill>
                <a:cs typeface="B Titr" panose="00000700000000000000" pitchFamily="2" charset="-78"/>
              </a:rPr>
              <a:t>عصبی</a:t>
            </a:r>
            <a:r>
              <a:rPr lang="fa-IR" dirty="0" smtClean="0">
                <a:solidFill>
                  <a:srgbClr val="000000"/>
                </a:solidFill>
                <a:cs typeface="B Titr" panose="00000700000000000000" pitchFamily="2" charset="-78"/>
              </a:rPr>
              <a:t>(فلج)</a:t>
            </a:r>
            <a:r>
              <a:rPr lang="ar-SA" dirty="0" smtClean="0">
                <a:solidFill>
                  <a:srgbClr val="000000"/>
                </a:solidFill>
                <a:cs typeface="B Titr" panose="00000700000000000000" pitchFamily="2" charset="-78"/>
              </a:rPr>
              <a:t> </a:t>
            </a:r>
            <a:r>
              <a:rPr lang="ar-SA" dirty="0">
                <a:solidFill>
                  <a:srgbClr val="000000"/>
                </a:solidFill>
                <a:cs typeface="B Titr" panose="00000700000000000000" pitchFamily="2" charset="-78"/>
              </a:rPr>
              <a:t>است</a:t>
            </a:r>
            <a:endParaRPr lang="en-US" dirty="0">
              <a:cs typeface="B Titr" panose="00000700000000000000" pitchFamily="2" charset="-78"/>
            </a:endParaRPr>
          </a:p>
        </p:txBody>
      </p:sp>
      <p:sp>
        <p:nvSpPr>
          <p:cNvPr id="11" name="TextBox 10"/>
          <p:cNvSpPr txBox="1"/>
          <p:nvPr/>
        </p:nvSpPr>
        <p:spPr>
          <a:xfrm>
            <a:off x="1533525" y="3566437"/>
            <a:ext cx="6772275" cy="538837"/>
          </a:xfrm>
          <a:prstGeom prst="rect">
            <a:avLst/>
          </a:prstGeom>
          <a:noFill/>
        </p:spPr>
        <p:txBody>
          <a:bodyPr wrap="square" rtlCol="0">
            <a:spAutoFit/>
          </a:bodyPr>
          <a:lstStyle/>
          <a:p>
            <a:r>
              <a:rPr lang="fa-IR" sz="2800" dirty="0" smtClean="0">
                <a:solidFill>
                  <a:srgbClr val="FF0000"/>
                </a:solidFill>
                <a:cs typeface="B Titr" panose="00000700000000000000" pitchFamily="2" charset="-78"/>
              </a:rPr>
              <a:t>4 مورد دیگر برای تحقیق جلسه بعد فراهم شود؟؟؟؟؟</a:t>
            </a:r>
            <a:endParaRPr lang="en-US" sz="2800" dirty="0">
              <a:solidFill>
                <a:srgbClr val="FF0000"/>
              </a:solidFill>
              <a:cs typeface="B Titr" panose="00000700000000000000" pitchFamily="2" charset="-78"/>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4900" y="2816391"/>
            <a:ext cx="2923691" cy="3539959"/>
          </a:xfrm>
          <a:prstGeom prst="rect">
            <a:avLst/>
          </a:prstGeom>
        </p:spPr>
      </p:pic>
      <p:sp>
        <p:nvSpPr>
          <p:cNvPr id="13" name="Rectangle 12"/>
          <p:cNvSpPr/>
          <p:nvPr/>
        </p:nvSpPr>
        <p:spPr>
          <a:xfrm>
            <a:off x="4395152" y="46648"/>
            <a:ext cx="2068195" cy="369332"/>
          </a:xfrm>
          <a:prstGeom prst="rect">
            <a:avLst/>
          </a:prstGeom>
        </p:spPr>
        <p:txBody>
          <a:bodyPr wrap="none">
            <a:spAutoFit/>
          </a:bodyPr>
          <a:lstStyle/>
          <a:p>
            <a:pPr algn="ctr"/>
            <a:r>
              <a:rPr lang="fa-IR" dirty="0">
                <a:solidFill>
                  <a:srgbClr val="00B0F0"/>
                </a:solidFill>
                <a:effectLst>
                  <a:outerShdw blurRad="38100" dist="38100" dir="2700000" algn="tl">
                    <a:srgbClr val="000000">
                      <a:alpha val="43137"/>
                    </a:srgbClr>
                  </a:outerShdw>
                </a:effectLst>
                <a:cs typeface="B Titr" panose="00000700000000000000" pitchFamily="2" charset="-78"/>
              </a:rPr>
              <a:t>فصل اول : تجربه و تفکر</a:t>
            </a:r>
            <a:endParaRPr lang="en-US" dirty="0">
              <a:solidFill>
                <a:srgbClr val="00B0F0"/>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15954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8</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sp>
        <p:nvSpPr>
          <p:cNvPr id="3" name="Rectangle 2"/>
          <p:cNvSpPr/>
          <p:nvPr/>
        </p:nvSpPr>
        <p:spPr>
          <a:xfrm>
            <a:off x="2147885" y="734422"/>
            <a:ext cx="8553451" cy="461665"/>
          </a:xfrm>
          <a:prstGeom prst="rect">
            <a:avLst/>
          </a:prstGeom>
        </p:spPr>
        <p:txBody>
          <a:bodyPr wrap="square">
            <a:spAutoFit/>
          </a:bodyPr>
          <a:lstStyle/>
          <a:p>
            <a:r>
              <a:rPr lang="fa-IR" sz="2400" dirty="0">
                <a:solidFill>
                  <a:srgbClr val="002060"/>
                </a:solidFill>
                <a:cs typeface="B Titr" panose="00000700000000000000" pitchFamily="2" charset="-78"/>
              </a:rPr>
              <a:t>پیشرفت و موفقیت در علم و فن آوری و نوآوری های امروز حاصل چیست؟؟؟؟؟</a:t>
            </a:r>
            <a:endParaRPr lang="en-US" sz="2400" dirty="0">
              <a:solidFill>
                <a:srgbClr val="002060"/>
              </a:solidFill>
              <a:cs typeface="B Titr" panose="00000700000000000000" pitchFamily="2" charset="-78"/>
            </a:endParaRPr>
          </a:p>
        </p:txBody>
      </p:sp>
      <p:sp>
        <p:nvSpPr>
          <p:cNvPr id="8" name="Rectangle 7"/>
          <p:cNvSpPr/>
          <p:nvPr/>
        </p:nvSpPr>
        <p:spPr>
          <a:xfrm>
            <a:off x="5252402" y="40947"/>
            <a:ext cx="2068195" cy="369332"/>
          </a:xfrm>
          <a:prstGeom prst="rect">
            <a:avLst/>
          </a:prstGeom>
        </p:spPr>
        <p:txBody>
          <a:bodyPr wrap="none">
            <a:spAutoFit/>
          </a:bodyPr>
          <a:lstStyle/>
          <a:p>
            <a:pPr algn="ctr"/>
            <a:r>
              <a:rPr lang="fa-IR" dirty="0">
                <a:solidFill>
                  <a:srgbClr val="00B0F0"/>
                </a:solidFill>
                <a:effectLst>
                  <a:outerShdw blurRad="38100" dist="38100" dir="2700000" algn="tl">
                    <a:srgbClr val="000000">
                      <a:alpha val="43137"/>
                    </a:srgbClr>
                  </a:outerShdw>
                </a:effectLst>
                <a:cs typeface="B Titr" panose="00000700000000000000" pitchFamily="2" charset="-78"/>
              </a:rPr>
              <a:t>فصل اول : تجربه و تفکر</a:t>
            </a:r>
            <a:endParaRPr lang="en-US" dirty="0">
              <a:solidFill>
                <a:srgbClr val="00B0F0"/>
              </a:solidFill>
              <a:effectLst>
                <a:outerShdw blurRad="38100" dist="38100" dir="2700000" algn="tl">
                  <a:srgbClr val="000000">
                    <a:alpha val="43137"/>
                  </a:srgbClr>
                </a:outerShdw>
              </a:effectLst>
              <a:cs typeface="B Titr" panose="00000700000000000000" pitchFamily="2" charset="-78"/>
            </a:endParaRPr>
          </a:p>
        </p:txBody>
      </p:sp>
      <p:sp>
        <p:nvSpPr>
          <p:cNvPr id="9" name="TextBox 8"/>
          <p:cNvSpPr txBox="1"/>
          <p:nvPr/>
        </p:nvSpPr>
        <p:spPr>
          <a:xfrm>
            <a:off x="1142999" y="1477704"/>
            <a:ext cx="10734675" cy="954107"/>
          </a:xfrm>
          <a:prstGeom prst="rect">
            <a:avLst/>
          </a:prstGeom>
          <a:noFill/>
        </p:spPr>
        <p:txBody>
          <a:bodyPr wrap="square" rtlCol="0">
            <a:spAutoFit/>
          </a:bodyPr>
          <a:lstStyle/>
          <a:p>
            <a:pPr algn="r"/>
            <a:r>
              <a:rPr lang="fa-IR" sz="2800" dirty="0" smtClean="0">
                <a:solidFill>
                  <a:schemeClr val="tx2">
                    <a:lumMod val="75000"/>
                  </a:schemeClr>
                </a:solidFill>
                <a:cs typeface="B Titr" panose="00000700000000000000" pitchFamily="2" charset="-78"/>
              </a:rPr>
              <a:t>پیشرفت های علمی امروز،نتیجه تلاش دانشمندان زیادی در زمان طولانی است که با به کارگیری</a:t>
            </a:r>
            <a:endParaRPr lang="en-US" sz="2800" dirty="0">
              <a:solidFill>
                <a:schemeClr val="tx2">
                  <a:lumMod val="75000"/>
                </a:schemeClr>
              </a:solidFill>
              <a:cs typeface="B Titr" panose="00000700000000000000" pitchFamily="2" charset="-78"/>
            </a:endParaRPr>
          </a:p>
        </p:txBody>
      </p:sp>
      <p:sp>
        <p:nvSpPr>
          <p:cNvPr id="10" name="TextBox 9"/>
          <p:cNvSpPr txBox="1"/>
          <p:nvPr/>
        </p:nvSpPr>
        <p:spPr>
          <a:xfrm>
            <a:off x="9335458" y="2079259"/>
            <a:ext cx="1127232" cy="830997"/>
          </a:xfrm>
          <a:prstGeom prst="rect">
            <a:avLst/>
          </a:prstGeom>
          <a:noFill/>
        </p:spPr>
        <p:txBody>
          <a:bodyPr wrap="none" rtlCol="0">
            <a:spAutoFit/>
          </a:bodyPr>
          <a:lstStyle/>
          <a:p>
            <a:r>
              <a:rPr lang="fa-IR" sz="4800" dirty="0" smtClean="0">
                <a:solidFill>
                  <a:srgbClr val="00B050"/>
                </a:solidFill>
                <a:cs typeface="B Titr" panose="00000700000000000000" pitchFamily="2" charset="-78"/>
              </a:rPr>
              <a:t>تفکر</a:t>
            </a:r>
            <a:endParaRPr lang="en-US" sz="4800" dirty="0">
              <a:solidFill>
                <a:srgbClr val="00B050"/>
              </a:solidFill>
              <a:cs typeface="B Titr" panose="00000700000000000000" pitchFamily="2" charset="-78"/>
            </a:endParaRPr>
          </a:p>
        </p:txBody>
      </p:sp>
      <p:sp>
        <p:nvSpPr>
          <p:cNvPr id="11" name="TextBox 10"/>
          <p:cNvSpPr txBox="1"/>
          <p:nvPr/>
        </p:nvSpPr>
        <p:spPr>
          <a:xfrm>
            <a:off x="7753183" y="2328707"/>
            <a:ext cx="1487908" cy="769441"/>
          </a:xfrm>
          <a:prstGeom prst="rect">
            <a:avLst/>
          </a:prstGeom>
          <a:noFill/>
        </p:spPr>
        <p:txBody>
          <a:bodyPr wrap="none" rtlCol="0">
            <a:spAutoFit/>
          </a:bodyPr>
          <a:lstStyle/>
          <a:p>
            <a:r>
              <a:rPr lang="fa-IR" sz="4400" dirty="0" smtClean="0">
                <a:solidFill>
                  <a:srgbClr val="FFFF00"/>
                </a:solidFill>
                <a:cs typeface="B Titr" panose="00000700000000000000" pitchFamily="2" charset="-78"/>
              </a:rPr>
              <a:t>،تجربه</a:t>
            </a:r>
            <a:endParaRPr lang="en-US" sz="4400" dirty="0">
              <a:solidFill>
                <a:srgbClr val="FFFF00"/>
              </a:solidFill>
              <a:cs typeface="B Titr" panose="00000700000000000000" pitchFamily="2" charset="-78"/>
            </a:endParaRPr>
          </a:p>
        </p:txBody>
      </p:sp>
      <p:sp>
        <p:nvSpPr>
          <p:cNvPr id="12" name="TextBox 11"/>
          <p:cNvSpPr txBox="1"/>
          <p:nvPr/>
        </p:nvSpPr>
        <p:spPr>
          <a:xfrm>
            <a:off x="1074962" y="2786797"/>
            <a:ext cx="6583854" cy="461665"/>
          </a:xfrm>
          <a:prstGeom prst="rect">
            <a:avLst/>
          </a:prstGeom>
          <a:noFill/>
        </p:spPr>
        <p:txBody>
          <a:bodyPr wrap="none" rtlCol="0">
            <a:spAutoFit/>
          </a:bodyPr>
          <a:lstStyle/>
          <a:p>
            <a:r>
              <a:rPr lang="fa-IR" sz="2400" dirty="0" smtClean="0">
                <a:solidFill>
                  <a:srgbClr val="FF0000"/>
                </a:solidFill>
                <a:cs typeface="B Titr" panose="00000700000000000000" pitchFamily="2" charset="-78"/>
              </a:rPr>
              <a:t>و به کار بستن مهارتهای یادگیری در برخورد با مسایل مختلف</a:t>
            </a:r>
            <a:endParaRPr lang="en-US" sz="2400" dirty="0">
              <a:solidFill>
                <a:srgbClr val="FF0000"/>
              </a:solidFill>
              <a:cs typeface="B Titr" panose="00000700000000000000" pitchFamily="2" charset="-78"/>
            </a:endParaRPr>
          </a:p>
        </p:txBody>
      </p:sp>
      <p:sp>
        <p:nvSpPr>
          <p:cNvPr id="13" name="TextBox 12"/>
          <p:cNvSpPr txBox="1"/>
          <p:nvPr/>
        </p:nvSpPr>
        <p:spPr>
          <a:xfrm>
            <a:off x="280496" y="3277869"/>
            <a:ext cx="3300904" cy="707886"/>
          </a:xfrm>
          <a:prstGeom prst="rect">
            <a:avLst/>
          </a:prstGeom>
          <a:noFill/>
        </p:spPr>
        <p:txBody>
          <a:bodyPr wrap="none" rtlCol="0">
            <a:spAutoFit/>
          </a:bodyPr>
          <a:lstStyle/>
          <a:p>
            <a:r>
              <a:rPr lang="fa-IR" sz="4000" dirty="0" smtClean="0">
                <a:solidFill>
                  <a:srgbClr val="FF0000"/>
                </a:solidFill>
                <a:cs typeface="B Titr" panose="00000700000000000000" pitchFamily="2" charset="-78"/>
              </a:rPr>
              <a:t>علوم</a:t>
            </a:r>
            <a:r>
              <a:rPr lang="fa-IR" sz="2400" dirty="0" smtClean="0">
                <a:cs typeface="B Titr" panose="00000700000000000000" pitchFamily="2" charset="-78"/>
              </a:rPr>
              <a:t> را توسعه بخشیده اند</a:t>
            </a:r>
            <a:endParaRPr lang="en-US" sz="2400" dirty="0">
              <a:cs typeface="B Titr" panose="00000700000000000000" pitchFamily="2" charset="-78"/>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389" y="3413185"/>
            <a:ext cx="3519286" cy="219704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7077" y="3850436"/>
            <a:ext cx="2596198" cy="2343179"/>
          </a:xfrm>
          <a:prstGeom prst="rect">
            <a:avLst/>
          </a:prstGeom>
        </p:spPr>
      </p:pic>
    </p:spTree>
    <p:extLst>
      <p:ext uri="{BB962C8B-B14F-4D97-AF65-F5344CB8AC3E}">
        <p14:creationId xmlns:p14="http://schemas.microsoft.com/office/powerpoint/2010/main" val="141328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285C12-A097-4AF6-AB61-2BC96DB3C256}" type="datetime1">
              <a:rPr lang="en-US" smtClean="0"/>
              <a:t>10/6/2018</a:t>
            </a:fld>
            <a:endParaRPr lang="en-US"/>
          </a:p>
        </p:txBody>
      </p:sp>
      <p:sp>
        <p:nvSpPr>
          <p:cNvPr id="5" name="Footer Placeholder 4"/>
          <p:cNvSpPr>
            <a:spLocks noGrp="1"/>
          </p:cNvSpPr>
          <p:nvPr>
            <p:ph type="ftr" sz="quarter" idx="11"/>
          </p:nvPr>
        </p:nvSpPr>
        <p:spPr/>
        <p:txBody>
          <a:bodyPr/>
          <a:lstStyle/>
          <a:p>
            <a:r>
              <a:rPr lang="en-US" smtClean="0"/>
              <a:t>@shimi10.11(7)</a:t>
            </a:r>
            <a:endParaRPr lang="en-US"/>
          </a:p>
        </p:txBody>
      </p:sp>
      <p:sp>
        <p:nvSpPr>
          <p:cNvPr id="6" name="Slide Number Placeholder 5"/>
          <p:cNvSpPr>
            <a:spLocks noGrp="1"/>
          </p:cNvSpPr>
          <p:nvPr>
            <p:ph type="sldNum" sz="quarter" idx="12"/>
          </p:nvPr>
        </p:nvSpPr>
        <p:spPr/>
        <p:txBody>
          <a:bodyPr/>
          <a:lstStyle/>
          <a:p>
            <a:fld id="{96D95DF1-AA91-4221-93CD-366F09A8F99A}" type="slidenum">
              <a:rPr lang="en-US" smtClean="0"/>
              <a:t>9</a:t>
            </a:fld>
            <a:endParaRPr lang="en-US"/>
          </a:p>
        </p:txBody>
      </p:sp>
      <p:sp>
        <p:nvSpPr>
          <p:cNvPr id="7" name="Rectangle 6"/>
          <p:cNvSpPr/>
          <p:nvPr/>
        </p:nvSpPr>
        <p:spPr>
          <a:xfrm>
            <a:off x="-88330" y="0"/>
            <a:ext cx="1988044" cy="400110"/>
          </a:xfrm>
          <a:prstGeom prst="rect">
            <a:avLst/>
          </a:prstGeom>
        </p:spPr>
        <p:txBody>
          <a:bodyPr wrap="none">
            <a:spAutoFit/>
          </a:bodyPr>
          <a:lstStyle/>
          <a:p>
            <a:pPr algn="ctr"/>
            <a:r>
              <a:rPr lang="fa-IR" sz="2000" b="1" dirty="0" smtClean="0">
                <a:cs typeface="2  Kamran Outline" panose="00000400000000000000" pitchFamily="2" charset="-78"/>
              </a:rPr>
              <a:t> </a:t>
            </a:r>
            <a:r>
              <a:rPr lang="en-US" dirty="0">
                <a:latin typeface="Arial Rounded MT Bold" panose="020F0704030504030204" pitchFamily="34" charset="0"/>
                <a:cs typeface="B Arshia" panose="00000400000000000000" pitchFamily="2" charset="-78"/>
              </a:rPr>
              <a:t>@shimi10.11(7)</a:t>
            </a:r>
          </a:p>
        </p:txBody>
      </p:sp>
      <p:sp>
        <p:nvSpPr>
          <p:cNvPr id="8" name="Rectangle 7"/>
          <p:cNvSpPr/>
          <p:nvPr/>
        </p:nvSpPr>
        <p:spPr>
          <a:xfrm>
            <a:off x="5252402" y="40947"/>
            <a:ext cx="2068195" cy="369332"/>
          </a:xfrm>
          <a:prstGeom prst="rect">
            <a:avLst/>
          </a:prstGeom>
        </p:spPr>
        <p:txBody>
          <a:bodyPr wrap="none">
            <a:spAutoFit/>
          </a:bodyPr>
          <a:lstStyle/>
          <a:p>
            <a:pPr algn="ctr"/>
            <a:r>
              <a:rPr lang="fa-IR" dirty="0">
                <a:solidFill>
                  <a:srgbClr val="00B0F0"/>
                </a:solidFill>
                <a:effectLst>
                  <a:outerShdw blurRad="38100" dist="38100" dir="2700000" algn="tl">
                    <a:srgbClr val="000000">
                      <a:alpha val="43137"/>
                    </a:srgbClr>
                  </a:outerShdw>
                </a:effectLst>
                <a:cs typeface="B Titr" panose="00000700000000000000" pitchFamily="2" charset="-78"/>
              </a:rPr>
              <a:t>فصل اول : تجربه و تفکر</a:t>
            </a:r>
            <a:endParaRPr lang="en-US" dirty="0">
              <a:solidFill>
                <a:srgbClr val="00B0F0"/>
              </a:solidFill>
              <a:effectLst>
                <a:outerShdw blurRad="38100" dist="38100" dir="2700000" algn="tl">
                  <a:srgbClr val="000000">
                    <a:alpha val="43137"/>
                  </a:srgbClr>
                </a:outerShdw>
              </a:effectLst>
              <a:cs typeface="B Titr" panose="00000700000000000000" pitchFamily="2" charset="-78"/>
            </a:endParaRPr>
          </a:p>
        </p:txBody>
      </p:sp>
      <p:sp>
        <p:nvSpPr>
          <p:cNvPr id="2" name="TextBox 1"/>
          <p:cNvSpPr txBox="1"/>
          <p:nvPr/>
        </p:nvSpPr>
        <p:spPr>
          <a:xfrm>
            <a:off x="9268173" y="630746"/>
            <a:ext cx="2685351" cy="707886"/>
          </a:xfrm>
          <a:prstGeom prst="rect">
            <a:avLst/>
          </a:prstGeom>
          <a:noFill/>
        </p:spPr>
        <p:txBody>
          <a:bodyPr wrap="none" rtlCol="0">
            <a:spAutoFit/>
          </a:bodyPr>
          <a:lstStyle/>
          <a:p>
            <a:r>
              <a:rPr lang="fa-IR" sz="4000" dirty="0" smtClean="0">
                <a:solidFill>
                  <a:srgbClr val="FF0000"/>
                </a:solidFill>
                <a:effectLst>
                  <a:outerShdw blurRad="38100" dist="38100" dir="2700000" algn="tl">
                    <a:srgbClr val="000000">
                      <a:alpha val="43137"/>
                    </a:srgbClr>
                  </a:outerShdw>
                </a:effectLst>
                <a:cs typeface="B Titr" panose="00000700000000000000" pitchFamily="2" charset="-78"/>
              </a:rPr>
              <a:t>علم چیست؟؟؟</a:t>
            </a:r>
            <a:endParaRPr lang="en-US" sz="4000"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Rounded Rectangle 2"/>
          <p:cNvSpPr/>
          <p:nvPr/>
        </p:nvSpPr>
        <p:spPr>
          <a:xfrm>
            <a:off x="7886700" y="1576510"/>
            <a:ext cx="4043362" cy="5619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smtClean="0">
                <a:solidFill>
                  <a:schemeClr val="tx1"/>
                </a:solidFill>
                <a:cs typeface="B Titr" panose="00000700000000000000" pitchFamily="2" charset="-78"/>
              </a:rPr>
              <a:t>شناخت ما از محیط اطراف است*</a:t>
            </a:r>
            <a:endParaRPr lang="en-US" sz="2400" dirty="0">
              <a:solidFill>
                <a:schemeClr val="tx1"/>
              </a:solidFill>
              <a:cs typeface="B Titr" panose="00000700000000000000" pitchFamily="2" charset="-78"/>
            </a:endParaRPr>
          </a:p>
        </p:txBody>
      </p:sp>
      <p:sp>
        <p:nvSpPr>
          <p:cNvPr id="9" name="Rounded Rectangle 8"/>
          <p:cNvSpPr/>
          <p:nvPr/>
        </p:nvSpPr>
        <p:spPr>
          <a:xfrm>
            <a:off x="3905566" y="3539801"/>
            <a:ext cx="4761866" cy="5619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smtClean="0">
                <a:solidFill>
                  <a:schemeClr val="tx1"/>
                </a:solidFill>
                <a:cs typeface="B Titr" panose="00000700000000000000" pitchFamily="2" charset="-78"/>
              </a:rPr>
              <a:t>روشی برای پاسخ دادن به سوالات است*</a:t>
            </a:r>
            <a:endParaRPr lang="en-US" sz="2400" dirty="0">
              <a:solidFill>
                <a:schemeClr val="tx1"/>
              </a:solidFill>
              <a:cs typeface="B Titr" panose="00000700000000000000" pitchFamily="2" charset="-78"/>
            </a:endParaRPr>
          </a:p>
        </p:txBody>
      </p:sp>
      <p:sp>
        <p:nvSpPr>
          <p:cNvPr id="10" name="Rounded Rectangle 9"/>
          <p:cNvSpPr/>
          <p:nvPr/>
        </p:nvSpPr>
        <p:spPr>
          <a:xfrm>
            <a:off x="4092358" y="1598927"/>
            <a:ext cx="3358548" cy="51713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smtClean="0">
                <a:solidFill>
                  <a:schemeClr val="tx1"/>
                </a:solidFill>
                <a:cs typeface="B Titr" panose="00000700000000000000" pitchFamily="2" charset="-78"/>
              </a:rPr>
              <a:t>انجام دادن آزمایش است*</a:t>
            </a:r>
            <a:endParaRPr lang="en-US" sz="2400" dirty="0">
              <a:solidFill>
                <a:schemeClr val="tx1"/>
              </a:solidFill>
              <a:cs typeface="B Titr" panose="00000700000000000000" pitchFamily="2" charset="-78"/>
            </a:endParaRPr>
          </a:p>
        </p:txBody>
      </p:sp>
      <p:sp>
        <p:nvSpPr>
          <p:cNvPr id="11" name="Rounded Rectangle 10"/>
          <p:cNvSpPr/>
          <p:nvPr/>
        </p:nvSpPr>
        <p:spPr>
          <a:xfrm>
            <a:off x="5034280" y="2612898"/>
            <a:ext cx="5300662" cy="5619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smtClean="0">
                <a:solidFill>
                  <a:schemeClr val="tx1"/>
                </a:solidFill>
                <a:cs typeface="B Titr" panose="00000700000000000000" pitchFamily="2" charset="-78"/>
              </a:rPr>
              <a:t>افزایش توانایی و قدرت غلبه برمشکلات است*</a:t>
            </a:r>
            <a:endParaRPr lang="en-US" sz="2400" dirty="0">
              <a:solidFill>
                <a:schemeClr val="tx1"/>
              </a:solidFill>
              <a:cs typeface="B Titr" panose="00000700000000000000" pitchFamily="2" charset="-78"/>
            </a:endParaRPr>
          </a:p>
        </p:txBody>
      </p:sp>
      <p:sp>
        <p:nvSpPr>
          <p:cNvPr id="12" name="Rounded Rectangle 11"/>
          <p:cNvSpPr/>
          <p:nvPr/>
        </p:nvSpPr>
        <p:spPr>
          <a:xfrm>
            <a:off x="8947752" y="3527678"/>
            <a:ext cx="3024822" cy="5619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smtClean="0">
                <a:solidFill>
                  <a:schemeClr val="tx1"/>
                </a:solidFill>
                <a:cs typeface="B Titr" panose="00000700000000000000" pitchFamily="2" charset="-78"/>
              </a:rPr>
              <a:t>پیش بینی آینده است*</a:t>
            </a:r>
            <a:endParaRPr lang="en-US" sz="2400" dirty="0">
              <a:solidFill>
                <a:schemeClr val="tx1"/>
              </a:solidFill>
              <a:cs typeface="B Titr" panose="00000700000000000000" pitchFamily="2" charset="-78"/>
            </a:endParaRPr>
          </a:p>
        </p:txBody>
      </p:sp>
      <p:sp>
        <p:nvSpPr>
          <p:cNvPr id="13" name="Rounded Rectangle 12"/>
          <p:cNvSpPr/>
          <p:nvPr/>
        </p:nvSpPr>
        <p:spPr>
          <a:xfrm>
            <a:off x="8015287" y="4680336"/>
            <a:ext cx="3914775" cy="5619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smtClean="0">
                <a:solidFill>
                  <a:schemeClr val="tx1"/>
                </a:solidFill>
                <a:cs typeface="B Titr" panose="00000700000000000000" pitchFamily="2" charset="-78"/>
              </a:rPr>
              <a:t>راهی به سوی تکامل انسان است*</a:t>
            </a:r>
            <a:endParaRPr lang="en-US" sz="2400" dirty="0">
              <a:solidFill>
                <a:schemeClr val="tx1"/>
              </a:solidFill>
              <a:cs typeface="B Titr" panose="00000700000000000000" pitchFamily="2" charset="-78"/>
            </a:endParaRPr>
          </a:p>
        </p:txBody>
      </p:sp>
      <p:sp>
        <p:nvSpPr>
          <p:cNvPr id="14" name="Rounded Rectangle 13"/>
          <p:cNvSpPr/>
          <p:nvPr/>
        </p:nvSpPr>
        <p:spPr>
          <a:xfrm>
            <a:off x="4072990" y="4729162"/>
            <a:ext cx="3667125" cy="5619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2400" dirty="0" smtClean="0">
                <a:solidFill>
                  <a:schemeClr val="tx1"/>
                </a:solidFill>
                <a:cs typeface="B Titr" panose="00000700000000000000" pitchFamily="2" charset="-78"/>
              </a:rPr>
              <a:t>ضد جهل و نادانی است*</a:t>
            </a:r>
            <a:endParaRPr lang="en-US" sz="2400" dirty="0">
              <a:solidFill>
                <a:schemeClr val="tx1"/>
              </a:solidFill>
              <a:cs typeface="B Titr" panose="00000700000000000000" pitchFamily="2" charset="-78"/>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31" y="544665"/>
            <a:ext cx="3481433" cy="1965076"/>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18" y="2735771"/>
            <a:ext cx="3417782" cy="2274379"/>
          </a:xfrm>
          <a:prstGeom prst="rect">
            <a:avLst/>
          </a:prstGeom>
        </p:spPr>
      </p:pic>
    </p:spTree>
    <p:extLst>
      <p:ext uri="{BB962C8B-B14F-4D97-AF65-F5344CB8AC3E}">
        <p14:creationId xmlns:p14="http://schemas.microsoft.com/office/powerpoint/2010/main" val="125726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arn(inVertical)">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1715</Words>
  <Application>Microsoft Office PowerPoint</Application>
  <PresentationFormat>Widescreen</PresentationFormat>
  <Paragraphs>263</Paragraphs>
  <Slides>30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2  Kamran Outline</vt:lpstr>
      <vt:lpstr>Arial</vt:lpstr>
      <vt:lpstr>Arial Rounded MT Bold</vt:lpstr>
      <vt:lpstr>B Arshia</vt:lpstr>
      <vt:lpstr>B Titr</vt:lpstr>
      <vt:lpstr>B Zar</vt:lpstr>
      <vt:lpstr>Calibri</vt:lpstr>
      <vt:lpstr>Calibri Light</vt:lpstr>
      <vt:lpstr>Majalla UI</vt:lpstr>
      <vt:lpstr>RTNassim</vt:lpstr>
      <vt:lpstr>Tahoma</vt:lpstr>
      <vt:lpstr>Office Theme</vt:lpstr>
      <vt:lpstr>PowerPoint Presentation</vt:lpstr>
      <vt:lpstr>PowerPoint Presentation</vt:lpstr>
      <vt:lpstr>PowerPoint Presentation</vt:lpstr>
      <vt:lpstr>PowerPoint Presentation</vt:lpstr>
      <vt:lpstr>PowerPoint Presentation</vt:lpstr>
      <vt:lpstr>تصاویری ازموفقیت ونوع آوری متخصصان ایرانی</vt:lpstr>
      <vt:lpstr>PowerPoint Presentation</vt:lpstr>
      <vt:lpstr>PowerPoint Presentation</vt:lpstr>
      <vt:lpstr>PowerPoint Presentation</vt:lpstr>
      <vt:lpstr>PowerPoint Presentation</vt:lpstr>
      <vt:lpstr>باتوجه به شکل دانش آموزان درحال چه مهارت یادگیری هستند؟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علم وکنجکاوی:</vt:lpstr>
      <vt:lpstr>مهم ترین نکته در علم چیست؟؟؟؟</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kanoon</dc:creator>
  <cp:lastModifiedBy>kanoon</cp:lastModifiedBy>
  <cp:revision>41</cp:revision>
  <dcterms:created xsi:type="dcterms:W3CDTF">2018-09-17T03:48:16Z</dcterms:created>
  <dcterms:modified xsi:type="dcterms:W3CDTF">2018-10-06T18:50:14Z</dcterms:modified>
</cp:coreProperties>
</file>